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5" r:id="rId15"/>
    <p:sldId id="270" r:id="rId16"/>
    <p:sldId id="271" r:id="rId17"/>
    <p:sldId id="269" r:id="rId18"/>
    <p:sldId id="272" r:id="rId19"/>
    <p:sldId id="273" r:id="rId20"/>
    <p:sldId id="274" r:id="rId21"/>
    <p:sldId id="277" r:id="rId22"/>
    <p:sldId id="278" r:id="rId23"/>
    <p:sldId id="279" r:id="rId24"/>
    <p:sldId id="280" r:id="rId25"/>
    <p:sldId id="281" r:id="rId26"/>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24"/>
  </p:normalViewPr>
  <p:slideViewPr>
    <p:cSldViewPr snapToGrid="0" snapToObjects="1">
      <p:cViewPr varScale="1">
        <p:scale>
          <a:sx n="111" d="100"/>
          <a:sy n="111" d="100"/>
        </p:scale>
        <p:origin x="39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9" name="Shape 109"/>
          <p:cNvSpPr>
            <a:spLocks noGrp="1" noRot="1" noChangeAspect="1"/>
          </p:cNvSpPr>
          <p:nvPr>
            <p:ph type="sldImg"/>
          </p:nvPr>
        </p:nvSpPr>
        <p:spPr>
          <a:xfrm>
            <a:off x="1143000" y="685800"/>
            <a:ext cx="4572000" cy="3429000"/>
          </a:xfrm>
          <a:prstGeom prst="rect">
            <a:avLst/>
          </a:prstGeom>
        </p:spPr>
        <p:txBody>
          <a:bodyPr/>
          <a:lstStyle/>
          <a:p>
            <a:endParaRPr/>
          </a:p>
        </p:txBody>
      </p:sp>
      <p:sp>
        <p:nvSpPr>
          <p:cNvPr id="110" name="Shape 11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等线"/>
      </a:defRPr>
    </a:lvl1pPr>
    <a:lvl2pPr indent="228600" latinLnBrk="0">
      <a:defRPr sz="1200">
        <a:latin typeface="+mj-lt"/>
        <a:ea typeface="+mj-ea"/>
        <a:cs typeface="+mj-cs"/>
        <a:sym typeface="等线"/>
      </a:defRPr>
    </a:lvl2pPr>
    <a:lvl3pPr indent="457200" latinLnBrk="0">
      <a:defRPr sz="1200">
        <a:latin typeface="+mj-lt"/>
        <a:ea typeface="+mj-ea"/>
        <a:cs typeface="+mj-cs"/>
        <a:sym typeface="等线"/>
      </a:defRPr>
    </a:lvl3pPr>
    <a:lvl4pPr indent="685800" latinLnBrk="0">
      <a:defRPr sz="1200">
        <a:latin typeface="+mj-lt"/>
        <a:ea typeface="+mj-ea"/>
        <a:cs typeface="+mj-cs"/>
        <a:sym typeface="等线"/>
      </a:defRPr>
    </a:lvl4pPr>
    <a:lvl5pPr indent="914400" latinLnBrk="0">
      <a:defRPr sz="1200">
        <a:latin typeface="+mj-lt"/>
        <a:ea typeface="+mj-ea"/>
        <a:cs typeface="+mj-cs"/>
        <a:sym typeface="等线"/>
      </a:defRPr>
    </a:lvl5pPr>
    <a:lvl6pPr indent="1143000" latinLnBrk="0">
      <a:defRPr sz="1200">
        <a:latin typeface="+mj-lt"/>
        <a:ea typeface="+mj-ea"/>
        <a:cs typeface="+mj-cs"/>
        <a:sym typeface="等线"/>
      </a:defRPr>
    </a:lvl6pPr>
    <a:lvl7pPr indent="1371600" latinLnBrk="0">
      <a:defRPr sz="1200">
        <a:latin typeface="+mj-lt"/>
        <a:ea typeface="+mj-ea"/>
        <a:cs typeface="+mj-cs"/>
        <a:sym typeface="等线"/>
      </a:defRPr>
    </a:lvl7pPr>
    <a:lvl8pPr indent="1600200" latinLnBrk="0">
      <a:defRPr sz="1200">
        <a:latin typeface="+mj-lt"/>
        <a:ea typeface="+mj-ea"/>
        <a:cs typeface="+mj-cs"/>
        <a:sym typeface="等线"/>
      </a:defRPr>
    </a:lvl8pPr>
    <a:lvl9pPr indent="1828800" latinLnBrk="0">
      <a:defRPr sz="1200">
        <a:latin typeface="+mj-lt"/>
        <a:ea typeface="+mj-ea"/>
        <a:cs typeface="+mj-cs"/>
        <a:sym typeface="等线"/>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381000" y="685800"/>
            <a:ext cx="6096000" cy="3429000"/>
          </a:xfrm>
          <a:prstGeom prst="rect">
            <a:avLst/>
          </a:prstGeom>
        </p:spPr>
        <p:txBody>
          <a:bodyPr/>
          <a:lstStyle/>
          <a:p>
            <a:endParaRPr/>
          </a:p>
        </p:txBody>
      </p:sp>
      <p:sp>
        <p:nvSpPr>
          <p:cNvPr id="118" name="Shape 118"/>
          <p:cNvSpPr>
            <a:spLocks noGrp="1"/>
          </p:cNvSpPr>
          <p:nvPr>
            <p:ph type="body" sz="quarter" idx="1"/>
          </p:nvPr>
        </p:nvSpPr>
        <p:spPr>
          <a:prstGeom prst="rect">
            <a:avLst/>
          </a:prstGeom>
        </p:spPr>
        <p:txBody>
          <a:bodyPr/>
          <a:lstStyle/>
          <a:p>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3"/>
          <p:cNvSpPr>
            <a:spLocks noGrp="1" noRot="1" noChangeAspect="1"/>
          </p:cNvSpPr>
          <p:nvPr>
            <p:ph type="sldImg"/>
          </p:nvPr>
        </p:nvSpPr>
        <p:spPr>
          <a:xfrm>
            <a:off x="381000" y="685800"/>
            <a:ext cx="6096000" cy="3429000"/>
          </a:xfrm>
          <a:prstGeom prst="rect">
            <a:avLst/>
          </a:prstGeom>
        </p:spPr>
        <p:txBody>
          <a:bodyPr/>
          <a:lstStyle/>
          <a:p>
            <a:endParaRPr/>
          </a:p>
        </p:txBody>
      </p:sp>
      <p:sp>
        <p:nvSpPr>
          <p:cNvPr id="124" name="Shape 1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814414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6827140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4571936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4525372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40064932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rPr lang="zh-CN" altLang="en-US" dirty="0"/>
              <a:t>可以看出，第一周</a:t>
            </a:r>
            <a:endParaRPr dirty="0"/>
          </a:p>
        </p:txBody>
      </p:sp>
    </p:spTree>
    <p:extLst>
      <p:ext uri="{BB962C8B-B14F-4D97-AF65-F5344CB8AC3E}">
        <p14:creationId xmlns:p14="http://schemas.microsoft.com/office/powerpoint/2010/main" val="30666948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rPr lang="zh-CN" altLang="en-US" dirty="0"/>
              <a:t>可以看出，第一周</a:t>
            </a:r>
            <a:endParaRPr dirty="0"/>
          </a:p>
        </p:txBody>
      </p:sp>
    </p:spTree>
    <p:extLst>
      <p:ext uri="{BB962C8B-B14F-4D97-AF65-F5344CB8AC3E}">
        <p14:creationId xmlns:p14="http://schemas.microsoft.com/office/powerpoint/2010/main" val="23762628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0311156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7788387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398444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3"/>
          <p:cNvSpPr>
            <a:spLocks noGrp="1" noRot="1" noChangeAspect="1"/>
          </p:cNvSpPr>
          <p:nvPr>
            <p:ph type="sldImg"/>
          </p:nvPr>
        </p:nvSpPr>
        <p:spPr>
          <a:xfrm>
            <a:off x="381000" y="685800"/>
            <a:ext cx="6096000" cy="3429000"/>
          </a:xfrm>
          <a:prstGeom prst="rect">
            <a:avLst/>
          </a:prstGeom>
        </p:spPr>
        <p:txBody>
          <a:bodyPr/>
          <a:lstStyle/>
          <a:p>
            <a:endParaRPr/>
          </a:p>
        </p:txBody>
      </p:sp>
      <p:sp>
        <p:nvSpPr>
          <p:cNvPr id="124" name="Shape 124"/>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1779169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6254392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42909744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1922765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3"/>
          <p:cNvSpPr>
            <a:spLocks noGrp="1" noRot="1" noChangeAspect="1"/>
          </p:cNvSpPr>
          <p:nvPr>
            <p:ph type="sldImg"/>
          </p:nvPr>
        </p:nvSpPr>
        <p:spPr>
          <a:xfrm>
            <a:off x="381000" y="685800"/>
            <a:ext cx="6096000" cy="3429000"/>
          </a:xfrm>
          <a:prstGeom prst="rect">
            <a:avLst/>
          </a:prstGeom>
        </p:spPr>
        <p:txBody>
          <a:bodyPr/>
          <a:lstStyle/>
          <a:p>
            <a:endParaRPr/>
          </a:p>
        </p:txBody>
      </p:sp>
      <p:sp>
        <p:nvSpPr>
          <p:cNvPr id="124" name="Shape 1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8532628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314327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4033337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68766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3"/>
          <p:cNvSpPr>
            <a:spLocks noGrp="1" noRot="1" noChangeAspect="1"/>
          </p:cNvSpPr>
          <p:nvPr>
            <p:ph type="sldImg"/>
          </p:nvPr>
        </p:nvSpPr>
        <p:spPr>
          <a:xfrm>
            <a:off x="381000" y="685800"/>
            <a:ext cx="6096000" cy="3429000"/>
          </a:xfrm>
          <a:prstGeom prst="rect">
            <a:avLst/>
          </a:prstGeom>
        </p:spPr>
        <p:txBody>
          <a:bodyPr/>
          <a:lstStyle/>
          <a:p>
            <a:endParaRPr/>
          </a:p>
        </p:txBody>
      </p:sp>
      <p:sp>
        <p:nvSpPr>
          <p:cNvPr id="124" name="Shape 1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9133533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1064662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548865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rPr lang="zh-CN" altLang="en-US" dirty="0"/>
              <a:t>有些学生没有在第</a:t>
            </a:r>
            <a:r>
              <a:rPr lang="en-US" altLang="zh-CN" dirty="0"/>
              <a:t>1</a:t>
            </a:r>
            <a:r>
              <a:rPr lang="zh-CN" altLang="en-US" dirty="0"/>
              <a:t>周</a:t>
            </a:r>
            <a:r>
              <a:rPr lang="en-US" altLang="zh-CN" dirty="0"/>
              <a:t>Dropout,</a:t>
            </a:r>
            <a:r>
              <a:rPr lang="zh-CN" altLang="en-US" dirty="0"/>
              <a:t>却在第</a:t>
            </a:r>
            <a:r>
              <a:rPr lang="en-US" altLang="zh-CN" dirty="0"/>
              <a:t>2</a:t>
            </a:r>
            <a:r>
              <a:rPr lang="zh-CN" altLang="en-US" dirty="0"/>
              <a:t>周</a:t>
            </a:r>
            <a:r>
              <a:rPr lang="en-US" altLang="zh-CN" dirty="0"/>
              <a:t>Dropout</a:t>
            </a:r>
            <a:r>
              <a:rPr lang="zh-CN" altLang="en-US" dirty="0"/>
              <a:t>，因此</a:t>
            </a:r>
            <a:r>
              <a:rPr lang="en-US" altLang="zh-CN" dirty="0"/>
              <a:t>Dropout</a:t>
            </a:r>
            <a:r>
              <a:rPr lang="zh-CN" altLang="en-US" dirty="0"/>
              <a:t>的比例会变高</a:t>
            </a:r>
            <a:endParaRPr dirty="0"/>
          </a:p>
        </p:txBody>
      </p:sp>
    </p:spTree>
    <p:extLst>
      <p:ext uri="{BB962C8B-B14F-4D97-AF65-F5344CB8AC3E}">
        <p14:creationId xmlns:p14="http://schemas.microsoft.com/office/powerpoint/2010/main" val="3142035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1524000" y="1122362"/>
            <a:ext cx="9144000" cy="2387601"/>
          </a:xfrm>
          <a:prstGeom prst="rect">
            <a:avLst/>
          </a:prstGeom>
        </p:spPr>
        <p:txBody>
          <a:bodyPr anchor="b"/>
          <a:lstStyle>
            <a:lvl1pPr algn="ctr">
              <a:defRPr sz="6000"/>
            </a:lvl1pPr>
          </a:lstStyle>
          <a:p>
            <a:r>
              <a:t>标题文本</a:t>
            </a:r>
          </a:p>
        </p:txBody>
      </p:sp>
      <p:sp>
        <p:nvSpPr>
          <p:cNvPr id="12" name="正文级别 1…"/>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标题和竖排文字">
    <p:spTree>
      <p:nvGrpSpPr>
        <p:cNvPr id="1" name=""/>
        <p:cNvGrpSpPr/>
        <p:nvPr/>
      </p:nvGrpSpPr>
      <p:grpSpPr>
        <a:xfrm>
          <a:off x="0" y="0"/>
          <a:ext cx="0" cy="0"/>
          <a:chOff x="0" y="0"/>
          <a:chExt cx="0" cy="0"/>
        </a:xfrm>
      </p:grpSpPr>
      <p:sp>
        <p:nvSpPr>
          <p:cNvPr id="92" name="标题文本"/>
          <p:cNvSpPr txBox="1">
            <a:spLocks noGrp="1"/>
          </p:cNvSpPr>
          <p:nvPr>
            <p:ph type="title"/>
          </p:nvPr>
        </p:nvSpPr>
        <p:spPr>
          <a:prstGeom prst="rect">
            <a:avLst/>
          </a:prstGeom>
        </p:spPr>
        <p:txBody>
          <a:bodyPr/>
          <a:lstStyle/>
          <a:p>
            <a:r>
              <a:t>标题文本</a:t>
            </a:r>
          </a:p>
        </p:txBody>
      </p:sp>
      <p:sp>
        <p:nvSpPr>
          <p:cNvPr id="93"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9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竖排标题与文本">
    <p:spTree>
      <p:nvGrpSpPr>
        <p:cNvPr id="1" name=""/>
        <p:cNvGrpSpPr/>
        <p:nvPr/>
      </p:nvGrpSpPr>
      <p:grpSpPr>
        <a:xfrm>
          <a:off x="0" y="0"/>
          <a:ext cx="0" cy="0"/>
          <a:chOff x="0" y="0"/>
          <a:chExt cx="0" cy="0"/>
        </a:xfrm>
      </p:grpSpPr>
      <p:sp>
        <p:nvSpPr>
          <p:cNvPr id="101" name="标题文本"/>
          <p:cNvSpPr txBox="1">
            <a:spLocks noGrp="1"/>
          </p:cNvSpPr>
          <p:nvPr>
            <p:ph type="title"/>
          </p:nvPr>
        </p:nvSpPr>
        <p:spPr>
          <a:xfrm>
            <a:off x="8724900" y="365125"/>
            <a:ext cx="2628900" cy="5811838"/>
          </a:xfrm>
          <a:prstGeom prst="rect">
            <a:avLst/>
          </a:prstGeom>
        </p:spPr>
        <p:txBody>
          <a:bodyPr/>
          <a:lstStyle/>
          <a:p>
            <a:r>
              <a:t>标题文本</a:t>
            </a:r>
          </a:p>
        </p:txBody>
      </p:sp>
      <p:sp>
        <p:nvSpPr>
          <p:cNvPr id="102" name="正文级别 1…"/>
          <p:cNvSpPr txBox="1">
            <a:spLocks noGrp="1"/>
          </p:cNvSpPr>
          <p:nvPr>
            <p:ph type="body" idx="1"/>
          </p:nvPr>
        </p:nvSpPr>
        <p:spPr>
          <a:xfrm>
            <a:off x="838200" y="365125"/>
            <a:ext cx="7734300" cy="5811838"/>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20" name="标题文本"/>
          <p:cNvSpPr txBox="1">
            <a:spLocks noGrp="1"/>
          </p:cNvSpPr>
          <p:nvPr>
            <p:ph type="title"/>
          </p:nvPr>
        </p:nvSpPr>
        <p:spPr>
          <a:prstGeom prst="rect">
            <a:avLst/>
          </a:prstGeom>
        </p:spPr>
        <p:txBody>
          <a:bodyPr/>
          <a:lstStyle/>
          <a:p>
            <a:r>
              <a:t>标题文本</a:t>
            </a:r>
          </a:p>
        </p:txBody>
      </p:sp>
      <p:sp>
        <p:nvSpPr>
          <p:cNvPr id="21"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2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29" name="标题文本"/>
          <p:cNvSpPr txBox="1">
            <a:spLocks noGrp="1"/>
          </p:cNvSpPr>
          <p:nvPr>
            <p:ph type="title"/>
          </p:nvPr>
        </p:nvSpPr>
        <p:spPr>
          <a:xfrm>
            <a:off x="831850" y="1709738"/>
            <a:ext cx="10515600" cy="2852737"/>
          </a:xfrm>
          <a:prstGeom prst="rect">
            <a:avLst/>
          </a:prstGeom>
        </p:spPr>
        <p:txBody>
          <a:bodyPr anchor="b"/>
          <a:lstStyle>
            <a:lvl1pPr>
              <a:defRPr sz="6000"/>
            </a:lvl1pPr>
          </a:lstStyle>
          <a:p>
            <a:r>
              <a:t>标题文本</a:t>
            </a:r>
          </a:p>
        </p:txBody>
      </p:sp>
      <p:sp>
        <p:nvSpPr>
          <p:cNvPr id="30" name="正文级别 1…"/>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两栏内容">
    <p:spTree>
      <p:nvGrpSpPr>
        <p:cNvPr id="1" name=""/>
        <p:cNvGrpSpPr/>
        <p:nvPr/>
      </p:nvGrpSpPr>
      <p:grpSpPr>
        <a:xfrm>
          <a:off x="0" y="0"/>
          <a:ext cx="0" cy="0"/>
          <a:chOff x="0" y="0"/>
          <a:chExt cx="0" cy="0"/>
        </a:xfrm>
      </p:grpSpPr>
      <p:sp>
        <p:nvSpPr>
          <p:cNvPr id="38" name="标题文本"/>
          <p:cNvSpPr txBox="1">
            <a:spLocks noGrp="1"/>
          </p:cNvSpPr>
          <p:nvPr>
            <p:ph type="title"/>
          </p:nvPr>
        </p:nvSpPr>
        <p:spPr>
          <a:prstGeom prst="rect">
            <a:avLst/>
          </a:prstGeom>
        </p:spPr>
        <p:txBody>
          <a:bodyPr/>
          <a:lstStyle/>
          <a:p>
            <a:r>
              <a:t>标题文本</a:t>
            </a:r>
          </a:p>
        </p:txBody>
      </p:sp>
      <p:sp>
        <p:nvSpPr>
          <p:cNvPr id="39" name="正文级别 1…"/>
          <p:cNvSpPr txBox="1">
            <a:spLocks noGrp="1"/>
          </p:cNvSpPr>
          <p:nvPr>
            <p:ph type="body" sz="half" idx="1"/>
          </p:nvPr>
        </p:nvSpPr>
        <p:spPr>
          <a:xfrm>
            <a:off x="838200" y="1825625"/>
            <a:ext cx="5181600" cy="4351338"/>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4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47" name="标题文本"/>
          <p:cNvSpPr txBox="1">
            <a:spLocks noGrp="1"/>
          </p:cNvSpPr>
          <p:nvPr>
            <p:ph type="title"/>
          </p:nvPr>
        </p:nvSpPr>
        <p:spPr>
          <a:xfrm>
            <a:off x="839787" y="365125"/>
            <a:ext cx="10515601" cy="1325563"/>
          </a:xfrm>
          <a:prstGeom prst="rect">
            <a:avLst/>
          </a:prstGeom>
        </p:spPr>
        <p:txBody>
          <a:bodyPr/>
          <a:lstStyle/>
          <a:p>
            <a:r>
              <a:t>标题文本</a:t>
            </a:r>
          </a:p>
        </p:txBody>
      </p:sp>
      <p:sp>
        <p:nvSpPr>
          <p:cNvPr id="48" name="正文级别 1…"/>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正文级别 1</a:t>
            </a:r>
          </a:p>
          <a:p>
            <a:pPr lvl="1"/>
            <a:r>
              <a:t>正文级别 2</a:t>
            </a:r>
          </a:p>
          <a:p>
            <a:pPr lvl="2"/>
            <a:r>
              <a:t>正文级别 3</a:t>
            </a:r>
          </a:p>
          <a:p>
            <a:pPr lvl="3"/>
            <a:r>
              <a:t>正文级别 4</a:t>
            </a:r>
          </a:p>
          <a:p>
            <a:pPr lvl="4"/>
            <a:r>
              <a:t>正文级别 5</a:t>
            </a:r>
          </a:p>
        </p:txBody>
      </p:sp>
      <p:sp>
        <p:nvSpPr>
          <p:cNvPr id="49" name="文本占位符 4"/>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57" name="标题文本"/>
          <p:cNvSpPr txBox="1">
            <a:spLocks noGrp="1"/>
          </p:cNvSpPr>
          <p:nvPr>
            <p:ph type="title"/>
          </p:nvPr>
        </p:nvSpPr>
        <p:spPr>
          <a:prstGeom prst="rect">
            <a:avLst/>
          </a:prstGeom>
        </p:spPr>
        <p:txBody>
          <a:bodyPr/>
          <a:lstStyle/>
          <a:p>
            <a:r>
              <a:t>标题文本</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6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内容与标题">
    <p:spTree>
      <p:nvGrpSpPr>
        <p:cNvPr id="1" name=""/>
        <p:cNvGrpSpPr/>
        <p:nvPr/>
      </p:nvGrpSpPr>
      <p:grpSpPr>
        <a:xfrm>
          <a:off x="0" y="0"/>
          <a:ext cx="0" cy="0"/>
          <a:chOff x="0" y="0"/>
          <a:chExt cx="0" cy="0"/>
        </a:xfrm>
      </p:grpSpPr>
      <p:sp>
        <p:nvSpPr>
          <p:cNvPr id="72" name="标题文本"/>
          <p:cNvSpPr txBox="1">
            <a:spLocks noGrp="1"/>
          </p:cNvSpPr>
          <p:nvPr>
            <p:ph type="title"/>
          </p:nvPr>
        </p:nvSpPr>
        <p:spPr>
          <a:xfrm>
            <a:off x="839787" y="457200"/>
            <a:ext cx="3932239" cy="1600200"/>
          </a:xfrm>
          <a:prstGeom prst="rect">
            <a:avLst/>
          </a:prstGeom>
        </p:spPr>
        <p:txBody>
          <a:bodyPr anchor="b"/>
          <a:lstStyle>
            <a:lvl1pPr>
              <a:defRPr sz="3200"/>
            </a:lvl1pPr>
          </a:lstStyle>
          <a:p>
            <a:r>
              <a:t>标题文本</a:t>
            </a:r>
          </a:p>
        </p:txBody>
      </p:sp>
      <p:sp>
        <p:nvSpPr>
          <p:cNvPr id="73" name="正文级别 1…"/>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正文级别 1</a:t>
            </a:r>
          </a:p>
          <a:p>
            <a:pPr lvl="1"/>
            <a:r>
              <a:t>正文级别 2</a:t>
            </a:r>
          </a:p>
          <a:p>
            <a:pPr lvl="2"/>
            <a:r>
              <a:t>正文级别 3</a:t>
            </a:r>
          </a:p>
          <a:p>
            <a:pPr lvl="3"/>
            <a:r>
              <a:t>正文级别 4</a:t>
            </a:r>
          </a:p>
          <a:p>
            <a:pPr lvl="4"/>
            <a:r>
              <a:t>正文级别 5</a:t>
            </a:r>
          </a:p>
        </p:txBody>
      </p:sp>
      <p:sp>
        <p:nvSpPr>
          <p:cNvPr id="74" name="文本占位符 3"/>
          <p:cNvSpPr>
            <a:spLocks noGrp="1"/>
          </p:cNvSpPr>
          <p:nvPr>
            <p:ph type="body" sz="quarter" idx="13"/>
          </p:nvPr>
        </p:nvSpPr>
        <p:spPr>
          <a:xfrm>
            <a:off x="839787" y="2057400"/>
            <a:ext cx="3932238" cy="3811588"/>
          </a:xfrm>
          <a:prstGeom prst="rect">
            <a:avLst/>
          </a:prstGeom>
        </p:spPr>
        <p:txBody>
          <a:bodyPr/>
          <a:lstStyle/>
          <a:p>
            <a:pPr marL="0" indent="0">
              <a:buSzTx/>
              <a:buFontTx/>
              <a:buNone/>
              <a:defRPr sz="1600"/>
            </a:pPr>
            <a:endParaRPr/>
          </a:p>
        </p:txBody>
      </p:sp>
      <p:sp>
        <p:nvSpPr>
          <p:cNvPr id="7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82" name="标题文本"/>
          <p:cNvSpPr txBox="1">
            <a:spLocks noGrp="1"/>
          </p:cNvSpPr>
          <p:nvPr>
            <p:ph type="title"/>
          </p:nvPr>
        </p:nvSpPr>
        <p:spPr>
          <a:xfrm>
            <a:off x="839787" y="457200"/>
            <a:ext cx="3932239" cy="1600200"/>
          </a:xfrm>
          <a:prstGeom prst="rect">
            <a:avLst/>
          </a:prstGeom>
        </p:spPr>
        <p:txBody>
          <a:bodyPr anchor="b"/>
          <a:lstStyle>
            <a:lvl1pPr>
              <a:defRPr sz="3200"/>
            </a:lvl1pPr>
          </a:lstStyle>
          <a:p>
            <a:r>
              <a:t>标题文本</a:t>
            </a:r>
          </a:p>
        </p:txBody>
      </p:sp>
      <p:sp>
        <p:nvSpPr>
          <p:cNvPr id="83" name="图片占位符 2"/>
          <p:cNvSpPr>
            <a:spLocks noGrp="1"/>
          </p:cNvSpPr>
          <p:nvPr>
            <p:ph type="pic" sz="half" idx="13"/>
          </p:nvPr>
        </p:nvSpPr>
        <p:spPr>
          <a:xfrm>
            <a:off x="5183187" y="987425"/>
            <a:ext cx="6172201" cy="4873625"/>
          </a:xfrm>
          <a:prstGeom prst="rect">
            <a:avLst/>
          </a:prstGeom>
        </p:spPr>
        <p:txBody>
          <a:bodyPr lIns="91439" rIns="91439">
            <a:noAutofit/>
          </a:bodyPr>
          <a:lstStyle/>
          <a:p>
            <a:endParaRPr/>
          </a:p>
        </p:txBody>
      </p:sp>
      <p:sp>
        <p:nvSpPr>
          <p:cNvPr id="84" name="正文级别 1…"/>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正文级别 1</a:t>
            </a:r>
          </a:p>
          <a:p>
            <a:pPr lvl="1"/>
            <a:r>
              <a:t>正文级别 2</a:t>
            </a:r>
          </a:p>
          <a:p>
            <a:pPr lvl="2"/>
            <a:r>
              <a:t>正文级别 3</a:t>
            </a:r>
          </a:p>
          <a:p>
            <a:pPr lvl="3"/>
            <a:r>
              <a:t>正文级别 4</a:t>
            </a:r>
          </a:p>
          <a:p>
            <a:pPr lvl="4"/>
            <a:r>
              <a:t>正文级别 5</a:t>
            </a:r>
          </a:p>
        </p:txBody>
      </p:sp>
      <p:sp>
        <p:nvSpPr>
          <p:cNvPr id="8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标题文本</a:t>
            </a:r>
          </a:p>
        </p:txBody>
      </p:sp>
      <p:sp>
        <p:nvSpPr>
          <p:cNvPr id="3" name="正文级别 1…"/>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080144" y="6404292"/>
            <a:ext cx="273657"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等线 Light"/>
          <a:ea typeface="等线 Light"/>
          <a:cs typeface="等线 Light"/>
          <a:sym typeface="等线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等线 Light"/>
          <a:ea typeface="等线 Light"/>
          <a:cs typeface="等线 Light"/>
          <a:sym typeface="等线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等线 Light"/>
          <a:ea typeface="等线 Light"/>
          <a:cs typeface="等线 Light"/>
          <a:sym typeface="等线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等线 Light"/>
          <a:ea typeface="等线 Light"/>
          <a:cs typeface="等线 Light"/>
          <a:sym typeface="等线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等线 Light"/>
          <a:ea typeface="等线 Light"/>
          <a:cs typeface="等线 Light"/>
          <a:sym typeface="等线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等线 Light"/>
          <a:ea typeface="等线 Light"/>
          <a:cs typeface="等线 Light"/>
          <a:sym typeface="等线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等线 Light"/>
          <a:ea typeface="等线 Light"/>
          <a:cs typeface="等线 Light"/>
          <a:sym typeface="等线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等线 Light"/>
          <a:ea typeface="等线 Light"/>
          <a:cs typeface="等线 Light"/>
          <a:sym typeface="等线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等线 Light"/>
          <a:ea typeface="等线 Light"/>
          <a:cs typeface="等线 Light"/>
          <a:sym typeface="等线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等线"/>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等线"/>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等线"/>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等线"/>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等线"/>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等线"/>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等线"/>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等线"/>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等线"/>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标题 1"/>
          <p:cNvSpPr txBox="1">
            <a:spLocks noGrp="1"/>
          </p:cNvSpPr>
          <p:nvPr>
            <p:ph type="ctrTitle"/>
          </p:nvPr>
        </p:nvSpPr>
        <p:spPr>
          <a:xfrm>
            <a:off x="1642533" y="708779"/>
            <a:ext cx="9144001" cy="1600201"/>
          </a:xfrm>
          <a:prstGeom prst="rect">
            <a:avLst/>
          </a:prstGeom>
        </p:spPr>
        <p:txBody>
          <a:bodyPr>
            <a:normAutofit fontScale="90000"/>
          </a:bodyPr>
          <a:lstStyle>
            <a:lvl1pPr>
              <a:defRPr sz="4300">
                <a:latin typeface="Times New Roman"/>
                <a:ea typeface="Times New Roman"/>
                <a:cs typeface="Times New Roman"/>
                <a:sym typeface="Times New Roman"/>
              </a:defRPr>
            </a:lvl1pPr>
          </a:lstStyle>
          <a:p>
            <a:r>
              <a:rPr lang="en" dirty="0"/>
              <a:t>MOOC Dropout Prediction: Lessons Learned from Making Pipelines Interpretable</a:t>
            </a:r>
            <a:endParaRPr dirty="0"/>
          </a:p>
        </p:txBody>
      </p:sp>
      <p:pic>
        <p:nvPicPr>
          <p:cNvPr id="113" name="图片 3" descr="图片 3"/>
          <p:cNvPicPr>
            <a:picLocks noChangeAspect="1"/>
          </p:cNvPicPr>
          <p:nvPr/>
        </p:nvPicPr>
        <p:blipFill>
          <a:blip r:embed="rId3">
            <a:extLst/>
          </a:blip>
          <a:stretch>
            <a:fillRect/>
          </a:stretch>
        </p:blipFill>
        <p:spPr>
          <a:xfrm>
            <a:off x="696435" y="5437130"/>
            <a:ext cx="1252576" cy="1252576"/>
          </a:xfrm>
          <a:prstGeom prst="rect">
            <a:avLst/>
          </a:prstGeom>
          <a:ln w="12700">
            <a:miter lim="400000"/>
          </a:ln>
        </p:spPr>
      </p:pic>
      <p:pic>
        <p:nvPicPr>
          <p:cNvPr id="114" name="图片 4" descr="图片 4"/>
          <p:cNvPicPr>
            <a:picLocks noChangeAspect="1"/>
          </p:cNvPicPr>
          <p:nvPr/>
        </p:nvPicPr>
        <p:blipFill>
          <a:blip r:embed="rId4">
            <a:extLst/>
          </a:blip>
          <a:stretch>
            <a:fillRect/>
          </a:stretch>
        </p:blipFill>
        <p:spPr>
          <a:xfrm>
            <a:off x="10410645" y="5501046"/>
            <a:ext cx="1133397" cy="1124745"/>
          </a:xfrm>
          <a:prstGeom prst="rect">
            <a:avLst/>
          </a:prstGeom>
          <a:ln w="12700">
            <a:miter lim="400000"/>
          </a:ln>
        </p:spPr>
      </p:pic>
      <p:sp>
        <p:nvSpPr>
          <p:cNvPr id="115" name="副标题 6"/>
          <p:cNvSpPr txBox="1">
            <a:spLocks noGrp="1"/>
          </p:cNvSpPr>
          <p:nvPr>
            <p:ph type="subTitle" sz="quarter" idx="1"/>
          </p:nvPr>
        </p:nvSpPr>
        <p:spPr>
          <a:xfrm>
            <a:off x="1652586" y="5832436"/>
            <a:ext cx="9144001" cy="461963"/>
          </a:xfrm>
          <a:prstGeom prst="rect">
            <a:avLst/>
          </a:prstGeom>
        </p:spPr>
        <p:txBody>
          <a:bodyPr/>
          <a:lstStyle>
            <a:lvl1pPr>
              <a:defRPr sz="2000">
                <a:latin typeface="Times New Roman"/>
                <a:ea typeface="Times New Roman"/>
                <a:cs typeface="Times New Roman"/>
                <a:sym typeface="Times New Roman"/>
              </a:defRPr>
            </a:lvl1pPr>
          </a:lstStyle>
          <a:p>
            <a:r>
              <a:rPr dirty="0" err="1"/>
              <a:t>Kuang</a:t>
            </a:r>
            <a:r>
              <a:rPr dirty="0"/>
              <a:t> Jun</a:t>
            </a:r>
          </a:p>
        </p:txBody>
      </p:sp>
      <p:sp>
        <p:nvSpPr>
          <p:cNvPr id="116" name="文本框 7"/>
          <p:cNvSpPr txBox="1"/>
          <p:nvPr/>
        </p:nvSpPr>
        <p:spPr>
          <a:xfrm>
            <a:off x="2190750" y="2990850"/>
            <a:ext cx="8067675" cy="11798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nSpc>
                <a:spcPct val="90000"/>
              </a:lnSpc>
              <a:spcBef>
                <a:spcPts val="1000"/>
              </a:spcBef>
              <a:defRPr sz="2000">
                <a:latin typeface="Times New Roman"/>
                <a:ea typeface="Times New Roman"/>
                <a:cs typeface="Times New Roman"/>
                <a:sym typeface="Times New Roman"/>
              </a:defRPr>
            </a:lvl1pPr>
          </a:lstStyle>
          <a:p>
            <a:r>
              <a:rPr lang="fr-FR" dirty="0" err="1"/>
              <a:t>Saurabh</a:t>
            </a:r>
            <a:r>
              <a:rPr lang="fr-FR" dirty="0"/>
              <a:t> </a:t>
            </a:r>
            <a:r>
              <a:rPr lang="fr-FR" dirty="0" err="1"/>
              <a:t>Nagrecha</a:t>
            </a:r>
            <a:r>
              <a:rPr dirty="0"/>
              <a:t>, </a:t>
            </a:r>
            <a:r>
              <a:rPr lang="fr-FR" dirty="0"/>
              <a:t>John Z. Dillon</a:t>
            </a:r>
            <a:r>
              <a:rPr dirty="0"/>
              <a:t>, </a:t>
            </a:r>
            <a:r>
              <a:rPr lang="fr-FR" dirty="0" err="1"/>
              <a:t>Nitesh</a:t>
            </a:r>
            <a:r>
              <a:rPr lang="fr-FR" dirty="0"/>
              <a:t> V. </a:t>
            </a:r>
            <a:r>
              <a:rPr lang="fr-FR" dirty="0" err="1"/>
              <a:t>Chawla</a:t>
            </a:r>
            <a:endParaRPr lang="fr-FR" dirty="0"/>
          </a:p>
          <a:p>
            <a:endParaRPr lang="fr-FR" dirty="0"/>
          </a:p>
          <a:p>
            <a:r>
              <a:rPr lang="fr-FR" dirty="0"/>
              <a:t>WWW '17</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t>Outline</a:t>
            </a:r>
          </a:p>
        </p:txBody>
      </p:sp>
      <p:sp>
        <p:nvSpPr>
          <p:cNvPr id="121" name="内容占位符 2"/>
          <p:cNvSpPr txBox="1">
            <a:spLocks noGrp="1"/>
          </p:cNvSpPr>
          <p:nvPr>
            <p:ph type="body" idx="1"/>
          </p:nvPr>
        </p:nvSpPr>
        <p:spPr>
          <a:prstGeom prst="rect">
            <a:avLst/>
          </a:prstGeom>
        </p:spPr>
        <p:txBody>
          <a:bodyPr/>
          <a:lstStyle/>
          <a:p>
            <a:pPr>
              <a:lnSpc>
                <a:spcPct val="81000"/>
              </a:lnSpc>
              <a:defRPr b="1">
                <a:solidFill>
                  <a:srgbClr val="42AAC6"/>
                </a:solidFill>
                <a:latin typeface="Times New Roman"/>
                <a:ea typeface="Times New Roman"/>
                <a:cs typeface="Times New Roman"/>
                <a:sym typeface="Times New Roman"/>
              </a:defRPr>
            </a:pPr>
            <a:r>
              <a:rPr lang="en-US" b="1" dirty="0">
                <a:solidFill>
                  <a:srgbClr val="42AAC6"/>
                </a:solidFill>
                <a:latin typeface="Times New Roman"/>
                <a:cs typeface="Times New Roman"/>
              </a:rPr>
              <a:t>Background</a:t>
            </a:r>
            <a:endParaRPr b="1" dirty="0">
              <a:solidFill>
                <a:srgbClr val="42AAC6"/>
              </a:solidFill>
              <a:latin typeface="Times New Roman"/>
              <a:cs typeface="Times New Roman"/>
            </a:endParaRPr>
          </a:p>
          <a:p>
            <a:pPr marL="0" indent="0">
              <a:lnSpc>
                <a:spcPct val="81000"/>
              </a:lnSpc>
              <a:buNone/>
              <a:defRPr>
                <a:latin typeface="Times New Roman"/>
                <a:ea typeface="Times New Roman"/>
                <a:cs typeface="Times New Roman"/>
                <a:sym typeface="Times New Roman"/>
              </a:defRPr>
            </a:pPr>
            <a:endParaRPr dirty="0"/>
          </a:p>
          <a:p>
            <a:pPr>
              <a:lnSpc>
                <a:spcPct val="81000"/>
              </a:lnSpc>
              <a:defRPr b="1">
                <a:solidFill>
                  <a:srgbClr val="42AAC6"/>
                </a:solidFill>
                <a:latin typeface="Times New Roman"/>
                <a:ea typeface="Times New Roman"/>
                <a:cs typeface="Times New Roman"/>
                <a:sym typeface="Times New Roman"/>
              </a:defRPr>
            </a:pPr>
            <a:r>
              <a:rPr lang="en-US" b="1" dirty="0">
                <a:solidFill>
                  <a:srgbClr val="42AAC6"/>
                </a:solidFill>
                <a:latin typeface="Times New Roman"/>
                <a:cs typeface="Times New Roman"/>
              </a:rPr>
              <a:t>Problem Definition</a:t>
            </a:r>
          </a:p>
          <a:p>
            <a:pPr>
              <a:lnSpc>
                <a:spcPct val="81000"/>
              </a:lnSpc>
              <a:defRPr b="1">
                <a:solidFill>
                  <a:srgbClr val="42AAC6"/>
                </a:solidFill>
                <a:latin typeface="Times New Roman"/>
                <a:ea typeface="Times New Roman"/>
                <a:cs typeface="Times New Roman"/>
                <a:sym typeface="Times New Roman"/>
              </a:defRPr>
            </a:pPr>
            <a:endParaRPr dirty="0"/>
          </a:p>
          <a:p>
            <a:pPr>
              <a:lnSpc>
                <a:spcPct val="81000"/>
              </a:lnSpc>
              <a:defRPr b="1">
                <a:latin typeface="Times New Roman"/>
                <a:ea typeface="Times New Roman"/>
                <a:cs typeface="Times New Roman"/>
                <a:sym typeface="Times New Roman"/>
              </a:defRPr>
            </a:pPr>
            <a:r>
              <a:rPr lang="en-US" b="1" dirty="0">
                <a:latin typeface="Times New Roman"/>
                <a:cs typeface="Times New Roman"/>
              </a:rPr>
              <a:t>Interpretable Dropout Prediction</a:t>
            </a:r>
          </a:p>
          <a:p>
            <a:pPr>
              <a:lnSpc>
                <a:spcPct val="81000"/>
              </a:lnSpc>
              <a:defRPr>
                <a:solidFill>
                  <a:srgbClr val="42AAC6"/>
                </a:solidFill>
                <a:latin typeface="Times New Roman"/>
                <a:ea typeface="Times New Roman"/>
                <a:cs typeface="Times New Roman"/>
                <a:sym typeface="Times New Roman"/>
              </a:defRPr>
            </a:pPr>
            <a:endParaRPr dirty="0"/>
          </a:p>
          <a:p>
            <a:pPr>
              <a:lnSpc>
                <a:spcPct val="81000"/>
              </a:lnSpc>
              <a:defRPr b="1">
                <a:solidFill>
                  <a:srgbClr val="42AAC6"/>
                </a:solidFill>
                <a:latin typeface="Times New Roman"/>
                <a:ea typeface="Times New Roman"/>
                <a:cs typeface="Times New Roman"/>
                <a:sym typeface="Times New Roman"/>
              </a:defRPr>
            </a:pPr>
            <a:r>
              <a:rPr dirty="0"/>
              <a:t>Conclusion</a:t>
            </a:r>
          </a:p>
        </p:txBody>
      </p:sp>
      <p:sp>
        <p:nvSpPr>
          <p:cNvPr id="122"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Tree>
    <p:extLst>
      <p:ext uri="{BB962C8B-B14F-4D97-AF65-F5344CB8AC3E}">
        <p14:creationId xmlns:p14="http://schemas.microsoft.com/office/powerpoint/2010/main" val="144113257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Direction of Making </a:t>
            </a:r>
            <a:r>
              <a:rPr lang="en-US" altLang="zh-CN" dirty="0"/>
              <a:t>Pipeline </a:t>
            </a:r>
            <a:r>
              <a:rPr lang="en-US" dirty="0"/>
              <a:t>Interpretable</a:t>
            </a:r>
            <a:endParaRPr dirty="0"/>
          </a:p>
        </p:txBody>
      </p:sp>
      <p:sp>
        <p:nvSpPr>
          <p:cNvPr id="127"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
        <p:nvSpPr>
          <p:cNvPr id="4" name="文本框 3">
            <a:extLst>
              <a:ext uri="{FF2B5EF4-FFF2-40B4-BE49-F238E27FC236}">
                <a16:creationId xmlns:a16="http://schemas.microsoft.com/office/drawing/2014/main" id="{5BD8A332-AC3D-9641-BDB1-8FF0ABBFFC00}"/>
              </a:ext>
            </a:extLst>
          </p:cNvPr>
          <p:cNvSpPr txBox="1"/>
          <p:nvPr/>
        </p:nvSpPr>
        <p:spPr>
          <a:xfrm>
            <a:off x="838200" y="1547446"/>
            <a:ext cx="10515600" cy="5078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要使</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预测模型具有可解释性，应该向以下</a:t>
            </a:r>
            <a:r>
              <a:rPr kumimoji="0" lang="en-US" altLang="zh-CN" sz="1800" b="0" i="0" u="none" strike="noStrike" cap="none" spc="0" normalizeH="0" baseline="0" dirty="0">
                <a:ln>
                  <a:noFill/>
                </a:ln>
                <a:solidFill>
                  <a:srgbClr val="000000"/>
                </a:solidFill>
                <a:effectLst/>
                <a:uFillTx/>
                <a:latin typeface="+mj-lt"/>
                <a:ea typeface="+mj-ea"/>
                <a:cs typeface="+mj-cs"/>
                <a:sym typeface="等线"/>
              </a:rPr>
              <a:t>3</a:t>
            </a:r>
            <a:r>
              <a:rPr kumimoji="0" lang="zh-CN" altLang="en-US" sz="1800" b="0" i="0" u="none" strike="noStrike" cap="none" spc="0" normalizeH="0" baseline="0" dirty="0">
                <a:ln>
                  <a:noFill/>
                </a:ln>
                <a:solidFill>
                  <a:srgbClr val="000000"/>
                </a:solidFill>
                <a:effectLst/>
                <a:uFillTx/>
                <a:latin typeface="+mj-lt"/>
                <a:ea typeface="+mj-ea"/>
                <a:cs typeface="+mj-cs"/>
                <a:sym typeface="等线"/>
              </a:rPr>
              <a:t>个方向出发：</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利用可解释的特征</a:t>
            </a:r>
            <a:endParaRPr lang="en-US" altLang="zh-CN" dirty="0"/>
          </a:p>
          <a:p>
            <a:pPr marL="540000" marR="0" algn="l" defTabSz="914400" rtl="0" fontAlgn="auto" latinLnBrk="0" hangingPunct="0">
              <a:lnSpc>
                <a:spcPct val="150000"/>
              </a:lnSpc>
              <a:spcBef>
                <a:spcPts val="0"/>
              </a:spcBef>
              <a:spcAft>
                <a:spcPts val="0"/>
              </a:spcAft>
              <a:buClrTx/>
              <a:buSzTx/>
              <a:tabLst/>
            </a:pPr>
            <a:r>
              <a:rPr lang="zh-CN" altLang="en-US" dirty="0"/>
              <a:t>选取一些有直观意义的特征，通过分析这些特征对模型的影响，能够得到影响学生</a:t>
            </a:r>
            <a:r>
              <a:rPr lang="en-US" altLang="zh-CN" dirty="0"/>
              <a:t>Dropout</a:t>
            </a:r>
            <a:r>
              <a:rPr lang="zh-CN" altLang="en-US" dirty="0"/>
              <a:t>的因素。如果使用一些不可解释的特征，例如经过</a:t>
            </a:r>
            <a:r>
              <a:rPr lang="en-US" altLang="zh-CN" dirty="0"/>
              <a:t>PCA</a:t>
            </a:r>
            <a:r>
              <a:rPr lang="zh-CN" altLang="en-US" dirty="0"/>
              <a:t>降维后的向量，则无法对模型进行解释。</a:t>
            </a:r>
            <a:endParaRPr kumimoji="0" lang="en-US" altLang="zh-CN" b="0" i="0" u="none" strike="noStrike" cap="none" spc="0" normalizeH="0" baseline="0" dirty="0">
              <a:ln>
                <a:noFill/>
              </a:ln>
              <a:solidFill>
                <a:srgbClr val="000000"/>
              </a:solidFill>
              <a:effectLst/>
              <a:uFillTx/>
              <a:latin typeface="+mj-lt"/>
              <a:ea typeface="+mj-ea"/>
              <a:cs typeface="+mj-cs"/>
              <a:sym typeface="等线"/>
            </a:endParaRPr>
          </a:p>
          <a:p>
            <a:pPr lvl="2" indent="0">
              <a:lnSpc>
                <a:spcPct val="150000"/>
              </a:lnSpc>
            </a:pPr>
            <a:endParaRPr kumimoji="0" lang="en-US" altLang="zh-CN" b="0" i="0" u="none" strike="noStrike" cap="none" spc="0" normalizeH="0" baseline="0" dirty="0">
              <a:ln>
                <a:noFill/>
              </a:ln>
              <a:solidFill>
                <a:srgbClr val="000000"/>
              </a:solidFill>
              <a:effectLst/>
              <a:uFillTx/>
              <a:latin typeface="+mj-lt"/>
              <a:ea typeface="+mj-ea"/>
              <a:cs typeface="+mj-cs"/>
              <a:sym typeface="等线"/>
            </a:endParaRPr>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使用可解释的模型</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540000">
              <a:lnSpc>
                <a:spcPct val="150000"/>
              </a:lnSpc>
            </a:pPr>
            <a:r>
              <a:rPr lang="zh-CN" altLang="en-US" dirty="0"/>
              <a:t>利用可解释的模型例如决策树、线性模型和逻辑回归等，可以通过模型参数分析获得特征的影响。从而解释为何学生</a:t>
            </a:r>
            <a:r>
              <a:rPr lang="en-US" altLang="zh-CN" dirty="0"/>
              <a:t>Dropout</a:t>
            </a:r>
          </a:p>
          <a:p>
            <a:pPr marL="540000">
              <a:lnSpc>
                <a:spcPct val="150000"/>
              </a:lnSpc>
            </a:pPr>
            <a:endParaRPr kumimoji="0" lang="en-US" altLang="zh-CN" b="0" i="0" u="none" strike="noStrike" cap="none" spc="0" normalizeH="0" baseline="0" dirty="0">
              <a:ln>
                <a:noFill/>
              </a:ln>
              <a:solidFill>
                <a:srgbClr val="000000"/>
              </a:solidFill>
              <a:effectLst/>
              <a:uFillTx/>
              <a:latin typeface="+mj-lt"/>
              <a:ea typeface="+mj-ea"/>
              <a:cs typeface="+mj-cs"/>
              <a:sym typeface="等线"/>
            </a:endParaRPr>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采用一些工具去解释“不可解释的模型”</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540000" lvl="1" indent="0">
              <a:lnSpc>
                <a:spcPct val="150000"/>
              </a:lnSpc>
            </a:pPr>
            <a:r>
              <a:rPr lang="zh-CN" altLang="en-US" dirty="0"/>
              <a:t>对于一些不可解释的黑盒模型，如神经网络等，可以利用一些工具去解释这些“不可解释的模型”，例如</a:t>
            </a:r>
            <a:r>
              <a:rPr lang="fr-FR" altLang="zh-CN" dirty="0"/>
              <a:t>Local </a:t>
            </a:r>
            <a:r>
              <a:rPr lang="fr-FR" altLang="zh-CN" dirty="0" err="1"/>
              <a:t>Interpretable</a:t>
            </a:r>
            <a:r>
              <a:rPr lang="fr-FR" altLang="zh-CN" dirty="0"/>
              <a:t> Model-</a:t>
            </a:r>
            <a:r>
              <a:rPr lang="fr-FR" altLang="zh-CN" dirty="0" err="1"/>
              <a:t>Agnostic</a:t>
            </a:r>
            <a:r>
              <a:rPr lang="fr-FR" altLang="zh-CN" dirty="0"/>
              <a:t> </a:t>
            </a:r>
            <a:r>
              <a:rPr lang="fr-FR" altLang="zh-CN" dirty="0" err="1"/>
              <a:t>Explanations</a:t>
            </a:r>
            <a:r>
              <a:rPr lang="fr-FR" altLang="zh-CN" dirty="0"/>
              <a:t>(LIME)</a:t>
            </a:r>
            <a:r>
              <a:rPr lang="zh-CN" altLang="fr-FR" dirty="0"/>
              <a:t>就是</a:t>
            </a:r>
            <a:r>
              <a:rPr lang="zh-CN" altLang="en-US" dirty="0"/>
              <a:t>这类工具的一种</a:t>
            </a: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spTree>
    <p:extLst>
      <p:ext uri="{BB962C8B-B14F-4D97-AF65-F5344CB8AC3E}">
        <p14:creationId xmlns:p14="http://schemas.microsoft.com/office/powerpoint/2010/main" val="3679591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Interpretable Features</a:t>
            </a:r>
            <a:endParaRPr dirty="0"/>
          </a:p>
        </p:txBody>
      </p:sp>
      <p:sp>
        <p:nvSpPr>
          <p:cNvPr id="127"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
        <p:nvSpPr>
          <p:cNvPr id="4" name="文本框 3">
            <a:extLst>
              <a:ext uri="{FF2B5EF4-FFF2-40B4-BE49-F238E27FC236}">
                <a16:creationId xmlns:a16="http://schemas.microsoft.com/office/drawing/2014/main" id="{5BD8A332-AC3D-9641-BDB1-8FF0ABBFFC00}"/>
              </a:ext>
            </a:extLst>
          </p:cNvPr>
          <p:cNvSpPr txBox="1"/>
          <p:nvPr/>
        </p:nvSpPr>
        <p:spPr>
          <a:xfrm>
            <a:off x="838200" y="1547446"/>
            <a:ext cx="10515600" cy="3416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视频点击流数据中包含用户与视频的交互信息：如开始</a:t>
            </a:r>
            <a:r>
              <a:rPr lang="zh-CN" altLang="en-US" dirty="0"/>
              <a: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暂停、停止、改变播放速度和快进、快退等，以及用户的设备信息：如设备类型、设备数量、浏览器类型和操作系统等</a:t>
            </a:r>
            <a:r>
              <a:rPr lang="zh-CN" altLang="en-US" dirty="0"/>
              <a:t>。为了使方法具有普适性，从点击流数据中提取归纳出各个</a:t>
            </a:r>
            <a:r>
              <a:rPr lang="en-US" altLang="zh-CN" dirty="0"/>
              <a:t>MOOC</a:t>
            </a:r>
            <a:r>
              <a:rPr lang="zh-CN" altLang="en-US" dirty="0"/>
              <a:t>网站都能得到的特征：</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zh-CN" altLang="en-US" dirty="0"/>
              <a:t>与视频的交互信息：观看时长占总时长的比例，回看时长占总时长的比例，视频跳跃次数和总时间，快进次数，播放速率改变次数以及观看次数。这些特征都具有不同层面的实际意义，具有可解释性。</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zh-CN" altLang="en-US" dirty="0"/>
              <a:t>设备信息：使用独热编码表达用户设备信息</a:t>
            </a:r>
            <a:endParaRPr lang="en-US" altLang="zh-CN" dirty="0"/>
          </a:p>
        </p:txBody>
      </p:sp>
    </p:spTree>
    <p:extLst>
      <p:ext uri="{BB962C8B-B14F-4D97-AF65-F5344CB8AC3E}">
        <p14:creationId xmlns:p14="http://schemas.microsoft.com/office/powerpoint/2010/main" val="336158954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Interpretable Models</a:t>
            </a:r>
            <a:endParaRPr dirty="0"/>
          </a:p>
        </p:txBody>
      </p:sp>
      <p:sp>
        <p:nvSpPr>
          <p:cNvPr id="127"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
        <p:nvSpPr>
          <p:cNvPr id="4" name="文本框 3">
            <a:extLst>
              <a:ext uri="{FF2B5EF4-FFF2-40B4-BE49-F238E27FC236}">
                <a16:creationId xmlns:a16="http://schemas.microsoft.com/office/drawing/2014/main" id="{5BD8A332-AC3D-9641-BDB1-8FF0ABBFFC00}"/>
              </a:ext>
            </a:extLst>
          </p:cNvPr>
          <p:cNvSpPr txBox="1"/>
          <p:nvPr/>
        </p:nvSpPr>
        <p:spPr>
          <a:xfrm>
            <a:off x="838200" y="1928590"/>
            <a:ext cx="4355123" cy="30008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lang="zh-CN" altLang="en-US" dirty="0"/>
              <a:t>不同模型的效果如右图所示</a:t>
            </a:r>
            <a:r>
              <a:rPr lang="en-US" altLang="zh-CN" dirty="0"/>
              <a:t>:</a:t>
            </a:r>
            <a:r>
              <a:rPr lang="zh-CN" altLang="en-US" dirty="0"/>
              <a:t>其中，决策树和逻辑回归属于可解释的模型，随机森林和梯度提升树是不可解释的模型，从模型效果来看，决策树模型效果不输复杂的不可解释模型。因此，在此任务场景下，使用可解释的模型并不会带来算法性能的下降</a:t>
            </a:r>
            <a:endParaRPr lang="en-US" altLang="zh-CN" dirty="0"/>
          </a:p>
        </p:txBody>
      </p:sp>
      <p:pic>
        <p:nvPicPr>
          <p:cNvPr id="2" name="图片 1">
            <a:extLst>
              <a:ext uri="{FF2B5EF4-FFF2-40B4-BE49-F238E27FC236}">
                <a16:creationId xmlns:a16="http://schemas.microsoft.com/office/drawing/2014/main" id="{267878C9-C032-7D4C-ACB6-646195608A03}"/>
              </a:ext>
            </a:extLst>
          </p:cNvPr>
          <p:cNvPicPr>
            <a:picLocks noChangeAspect="1"/>
          </p:cNvPicPr>
          <p:nvPr/>
        </p:nvPicPr>
        <p:blipFill>
          <a:blip r:embed="rId3"/>
          <a:stretch>
            <a:fillRect/>
          </a:stretch>
        </p:blipFill>
        <p:spPr>
          <a:xfrm>
            <a:off x="5714817" y="1547446"/>
            <a:ext cx="5403543" cy="4751754"/>
          </a:xfrm>
          <a:prstGeom prst="rect">
            <a:avLst/>
          </a:prstGeom>
        </p:spPr>
      </p:pic>
    </p:spTree>
    <p:extLst>
      <p:ext uri="{BB962C8B-B14F-4D97-AF65-F5344CB8AC3E}">
        <p14:creationId xmlns:p14="http://schemas.microsoft.com/office/powerpoint/2010/main" val="251944757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Effect of Resampling</a:t>
            </a:r>
            <a:endParaRPr dirty="0"/>
          </a:p>
        </p:txBody>
      </p:sp>
      <p:sp>
        <p:nvSpPr>
          <p:cNvPr id="127"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
        <p:nvSpPr>
          <p:cNvPr id="4" name="文本框 3">
            <a:extLst>
              <a:ext uri="{FF2B5EF4-FFF2-40B4-BE49-F238E27FC236}">
                <a16:creationId xmlns:a16="http://schemas.microsoft.com/office/drawing/2014/main" id="{5BD8A332-AC3D-9641-BDB1-8FF0ABBFFC00}"/>
              </a:ext>
            </a:extLst>
          </p:cNvPr>
          <p:cNvSpPr txBox="1"/>
          <p:nvPr/>
        </p:nvSpPr>
        <p:spPr>
          <a:xfrm>
            <a:off x="939800" y="2332329"/>
            <a:ext cx="4355123" cy="13388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lang="zh-CN" altLang="en-US" dirty="0"/>
              <a:t>由于数据集比较偏斜</a:t>
            </a:r>
            <a:r>
              <a:rPr lang="en-US" altLang="zh-CN" dirty="0"/>
              <a:t>(Dropout</a:t>
            </a:r>
            <a:r>
              <a:rPr lang="zh-CN" altLang="en-US" dirty="0"/>
              <a:t>的数量远大于完成的数量</a:t>
            </a:r>
            <a:r>
              <a:rPr lang="en-US" altLang="zh-CN" dirty="0"/>
              <a:t>)</a:t>
            </a:r>
            <a:r>
              <a:rPr lang="zh-CN" altLang="en-US" dirty="0"/>
              <a:t>，所以采用重采样技术可以提高模型的效果。</a:t>
            </a:r>
            <a:endParaRPr lang="en-US" altLang="zh-CN" dirty="0"/>
          </a:p>
        </p:txBody>
      </p:sp>
      <p:pic>
        <p:nvPicPr>
          <p:cNvPr id="3" name="图片 2">
            <a:extLst>
              <a:ext uri="{FF2B5EF4-FFF2-40B4-BE49-F238E27FC236}">
                <a16:creationId xmlns:a16="http://schemas.microsoft.com/office/drawing/2014/main" id="{867FFB15-9915-B44C-AAD1-E0DC4B0278A2}"/>
              </a:ext>
            </a:extLst>
          </p:cNvPr>
          <p:cNvPicPr>
            <a:picLocks noChangeAspect="1"/>
          </p:cNvPicPr>
          <p:nvPr/>
        </p:nvPicPr>
        <p:blipFill>
          <a:blip r:embed="rId3"/>
          <a:stretch>
            <a:fillRect/>
          </a:stretch>
        </p:blipFill>
        <p:spPr>
          <a:xfrm>
            <a:off x="5969000" y="1928590"/>
            <a:ext cx="5283200" cy="3771900"/>
          </a:xfrm>
          <a:prstGeom prst="rect">
            <a:avLst/>
          </a:prstGeom>
        </p:spPr>
      </p:pic>
    </p:spTree>
    <p:extLst>
      <p:ext uri="{BB962C8B-B14F-4D97-AF65-F5344CB8AC3E}">
        <p14:creationId xmlns:p14="http://schemas.microsoft.com/office/powerpoint/2010/main" val="414832842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Decision Tree</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sp>
        <p:nvSpPr>
          <p:cNvPr id="2" name="文本框 1">
            <a:extLst>
              <a:ext uri="{FF2B5EF4-FFF2-40B4-BE49-F238E27FC236}">
                <a16:creationId xmlns:a16="http://schemas.microsoft.com/office/drawing/2014/main" id="{B37595A5-9370-F746-BF76-A1C40D8BD2DC}"/>
              </a:ext>
            </a:extLst>
          </p:cNvPr>
          <p:cNvSpPr txBox="1"/>
          <p:nvPr/>
        </p:nvSpPr>
        <p:spPr>
          <a:xfrm>
            <a:off x="533400" y="1029568"/>
            <a:ext cx="10515600" cy="54938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决策树是通过一个树状结构对样本进行分类的算法，树的根节点和每一个中间节点代表一个分裂条件，</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每个叶子节点对应一个类别，中间节点的分裂条件是使信息增益最大</a:t>
            </a:r>
            <a:r>
              <a:rPr lang="zh-CN" altLang="en-US" dirty="0"/>
              <a:t>。信息增益通过熵来表示，条件</a:t>
            </a:r>
            <a:r>
              <a:rPr lang="en-US" altLang="zh-CN" dirty="0"/>
              <a:t>A</a:t>
            </a:r>
            <a:r>
              <a:rPr lang="zh-CN" altLang="en-US" dirty="0"/>
              <a:t>带来的信息增益表示为：</a:t>
            </a:r>
            <a:r>
              <a:rPr lang="en-US" altLang="zh-CN" dirty="0"/>
              <a:t>                                             ,</a:t>
            </a:r>
            <a:r>
              <a:rPr lang="zh-CN" altLang="en-US" dirty="0"/>
              <a:t>其中</a:t>
            </a:r>
            <a:r>
              <a:rPr lang="en-US" altLang="zh-CN" dirty="0"/>
              <a:t>H(D)</a:t>
            </a:r>
            <a:r>
              <a:rPr lang="zh-CN" altLang="en-US" dirty="0"/>
              <a:t>是样本</a:t>
            </a:r>
            <a:r>
              <a:rPr lang="en-US" altLang="zh-CN" dirty="0"/>
              <a:t>D</a:t>
            </a:r>
            <a:r>
              <a:rPr lang="zh-CN" altLang="en-US" dirty="0"/>
              <a:t>的熵</a:t>
            </a:r>
            <a:r>
              <a:rPr lang="en-US" altLang="zh-CN" dirty="0"/>
              <a:t>:</a:t>
            </a:r>
          </a:p>
          <a:p>
            <a:pPr marL="0" marR="0" indent="0" algn="l" defTabSz="914400" rtl="0" fontAlgn="auto" latinLnBrk="0" hangingPunct="0">
              <a:lnSpc>
                <a:spcPct val="150000"/>
              </a:lnSpc>
              <a:spcBef>
                <a:spcPts val="0"/>
              </a:spcBef>
              <a:spcAft>
                <a:spcPts val="0"/>
              </a:spcAft>
              <a:buClrTx/>
              <a:buSzTx/>
              <a:buFontTx/>
              <a:buNone/>
              <a:tabLst/>
            </a:pPr>
            <a:r>
              <a:rPr lang="zh-CN" altLang="en-US" dirty="0"/>
              <a:t>，</a:t>
            </a:r>
            <a:r>
              <a:rPr lang="en-US" altLang="zh-CN" dirty="0"/>
              <a:t>H(D|A)</a:t>
            </a:r>
            <a:r>
              <a:rPr lang="zh-CN" altLang="en-US" dirty="0"/>
              <a:t>为给定条件</a:t>
            </a:r>
            <a:r>
              <a:rPr lang="en-US" altLang="zh-CN" dirty="0"/>
              <a:t>A</a:t>
            </a:r>
            <a:r>
              <a:rPr lang="zh-CN" altLang="en-US" dirty="0"/>
              <a:t>下样本</a:t>
            </a:r>
            <a:r>
              <a:rPr lang="en-US" altLang="zh-CN" dirty="0"/>
              <a:t>D</a:t>
            </a:r>
            <a:r>
              <a:rPr lang="zh-CN" altLang="en-US" dirty="0"/>
              <a:t>的条件熵：</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zh-CN" altLang="en-US" dirty="0"/>
              <a:t>常见的决策树有</a:t>
            </a:r>
            <a:r>
              <a:rPr lang="en-US" altLang="zh-CN" dirty="0"/>
              <a:t>3</a:t>
            </a:r>
            <a:r>
              <a:rPr lang="zh-CN" altLang="en-US" dirty="0"/>
              <a:t>种：</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en-US" altLang="zh-CN" dirty="0"/>
              <a:t>ID3:</a:t>
            </a:r>
            <a:r>
              <a:rPr lang="zh-CN" altLang="en-US" dirty="0"/>
              <a:t> 针对离散特征，对于每个节点，遍历得到最大信息增益的特征和特征点，若最大信息增益大于阈值，则分裂节点。</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en-US" altLang="zh-CN" dirty="0"/>
              <a:t>C4.5: ID3</a:t>
            </a:r>
            <a:r>
              <a:rPr lang="zh-CN" altLang="en-US" dirty="0"/>
              <a:t>算法的一个缺陷是，取值较多的特征更容易导致更大的信息增益，使得结果容易依赖这些取值较多的特征。因此</a:t>
            </a:r>
            <a:r>
              <a:rPr lang="en-US" altLang="zh-CN" dirty="0"/>
              <a:t>C4.5</a:t>
            </a:r>
            <a:r>
              <a:rPr lang="zh-CN" altLang="en-US" dirty="0"/>
              <a:t>采用信息增益比来决定分裂过程，信息增益比为</a:t>
            </a:r>
            <a:r>
              <a:rPr lang="en-US" altLang="zh-CN" dirty="0"/>
              <a:t>:</a:t>
            </a:r>
          </a:p>
          <a:p>
            <a:pPr>
              <a:lnSpc>
                <a:spcPct val="150000"/>
              </a:lnSpc>
            </a:pPr>
            <a:r>
              <a:rPr lang="zh-CN" altLang="en-US" dirty="0"/>
              <a:t>其中，</a:t>
            </a:r>
            <a:r>
              <a:rPr lang="en-US" altLang="zh-CN" dirty="0"/>
              <a:t>                                          ,  Di </a:t>
            </a:r>
            <a:r>
              <a:rPr lang="zh-CN" altLang="en-US" dirty="0"/>
              <a:t>为特征为</a:t>
            </a:r>
            <a:r>
              <a:rPr lang="en-US" altLang="zh-CN" dirty="0"/>
              <a:t>Ai</a:t>
            </a:r>
            <a:r>
              <a:rPr lang="zh-CN" altLang="en-US" dirty="0"/>
              <a:t>的样本数。</a:t>
            </a:r>
            <a:endParaRPr lang="en-US" altLang="zh-CN" dirty="0"/>
          </a:p>
          <a:p>
            <a:pPr>
              <a:lnSpc>
                <a:spcPct val="150000"/>
              </a:lnSpc>
            </a:pPr>
            <a:r>
              <a:rPr lang="fr-FR" altLang="zh-CN" b="1" dirty="0"/>
              <a:t>   </a:t>
            </a:r>
          </a:p>
          <a:p>
            <a:pPr marL="0" marR="0" indent="0" algn="l" defTabSz="914400" rtl="0" fontAlgn="auto" latinLnBrk="0" hangingPunct="0">
              <a:lnSpc>
                <a:spcPct val="15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pic>
        <p:nvPicPr>
          <p:cNvPr id="4" name="图片 3">
            <a:extLst>
              <a:ext uri="{FF2B5EF4-FFF2-40B4-BE49-F238E27FC236}">
                <a16:creationId xmlns:a16="http://schemas.microsoft.com/office/drawing/2014/main" id="{318E1947-661D-724D-8B29-162C26A96C82}"/>
              </a:ext>
            </a:extLst>
          </p:cNvPr>
          <p:cNvPicPr>
            <a:picLocks noChangeAspect="1"/>
          </p:cNvPicPr>
          <p:nvPr/>
        </p:nvPicPr>
        <p:blipFill>
          <a:blip r:embed="rId3"/>
          <a:stretch>
            <a:fillRect/>
          </a:stretch>
        </p:blipFill>
        <p:spPr>
          <a:xfrm>
            <a:off x="3100388" y="1957388"/>
            <a:ext cx="2690812" cy="390708"/>
          </a:xfrm>
          <a:prstGeom prst="rect">
            <a:avLst/>
          </a:prstGeom>
        </p:spPr>
      </p:pic>
      <p:pic>
        <p:nvPicPr>
          <p:cNvPr id="5" name="图片 4">
            <a:extLst>
              <a:ext uri="{FF2B5EF4-FFF2-40B4-BE49-F238E27FC236}">
                <a16:creationId xmlns:a16="http://schemas.microsoft.com/office/drawing/2014/main" id="{64E4C13F-5680-204E-9121-640C93540EB4}"/>
              </a:ext>
            </a:extLst>
          </p:cNvPr>
          <p:cNvPicPr>
            <a:picLocks noChangeAspect="1"/>
          </p:cNvPicPr>
          <p:nvPr/>
        </p:nvPicPr>
        <p:blipFill>
          <a:blip r:embed="rId4"/>
          <a:stretch>
            <a:fillRect/>
          </a:stretch>
        </p:blipFill>
        <p:spPr>
          <a:xfrm>
            <a:off x="8358188" y="1957388"/>
            <a:ext cx="2104768" cy="390708"/>
          </a:xfrm>
          <a:prstGeom prst="rect">
            <a:avLst/>
          </a:prstGeom>
        </p:spPr>
      </p:pic>
      <p:pic>
        <p:nvPicPr>
          <p:cNvPr id="6" name="图片 5">
            <a:extLst>
              <a:ext uri="{FF2B5EF4-FFF2-40B4-BE49-F238E27FC236}">
                <a16:creationId xmlns:a16="http://schemas.microsoft.com/office/drawing/2014/main" id="{94DDA645-77B7-674C-8ABD-AAB475EE2CDE}"/>
              </a:ext>
            </a:extLst>
          </p:cNvPr>
          <p:cNvPicPr>
            <a:picLocks noChangeAspect="1"/>
          </p:cNvPicPr>
          <p:nvPr/>
        </p:nvPicPr>
        <p:blipFill>
          <a:blip r:embed="rId5"/>
          <a:stretch>
            <a:fillRect/>
          </a:stretch>
        </p:blipFill>
        <p:spPr>
          <a:xfrm>
            <a:off x="4624388" y="2332036"/>
            <a:ext cx="3314700" cy="381000"/>
          </a:xfrm>
          <a:prstGeom prst="rect">
            <a:avLst/>
          </a:prstGeom>
        </p:spPr>
      </p:pic>
      <p:pic>
        <p:nvPicPr>
          <p:cNvPr id="8" name="图片 7">
            <a:extLst>
              <a:ext uri="{FF2B5EF4-FFF2-40B4-BE49-F238E27FC236}">
                <a16:creationId xmlns:a16="http://schemas.microsoft.com/office/drawing/2014/main" id="{3C63F66E-8E16-2F44-9418-1E3A3F7AAC52}"/>
              </a:ext>
            </a:extLst>
          </p:cNvPr>
          <p:cNvPicPr>
            <a:picLocks noChangeAspect="1"/>
          </p:cNvPicPr>
          <p:nvPr/>
        </p:nvPicPr>
        <p:blipFill>
          <a:blip r:embed="rId6"/>
          <a:stretch>
            <a:fillRect/>
          </a:stretch>
        </p:blipFill>
        <p:spPr>
          <a:xfrm>
            <a:off x="7767638" y="4844866"/>
            <a:ext cx="1758950" cy="431001"/>
          </a:xfrm>
          <a:prstGeom prst="rect">
            <a:avLst/>
          </a:prstGeom>
        </p:spPr>
      </p:pic>
      <p:pic>
        <p:nvPicPr>
          <p:cNvPr id="9" name="图片 8">
            <a:extLst>
              <a:ext uri="{FF2B5EF4-FFF2-40B4-BE49-F238E27FC236}">
                <a16:creationId xmlns:a16="http://schemas.microsoft.com/office/drawing/2014/main" id="{B02E521B-194F-3743-AA36-A8FDC7C3AD1A}"/>
              </a:ext>
            </a:extLst>
          </p:cNvPr>
          <p:cNvPicPr>
            <a:picLocks noChangeAspect="1"/>
          </p:cNvPicPr>
          <p:nvPr/>
        </p:nvPicPr>
        <p:blipFill>
          <a:blip r:embed="rId7"/>
          <a:stretch>
            <a:fillRect/>
          </a:stretch>
        </p:blipFill>
        <p:spPr>
          <a:xfrm>
            <a:off x="1320005" y="5175854"/>
            <a:ext cx="2690813" cy="467001"/>
          </a:xfrm>
          <a:prstGeom prst="rect">
            <a:avLst/>
          </a:prstGeom>
        </p:spPr>
      </p:pic>
    </p:spTree>
    <p:extLst>
      <p:ext uri="{BB962C8B-B14F-4D97-AF65-F5344CB8AC3E}">
        <p14:creationId xmlns:p14="http://schemas.microsoft.com/office/powerpoint/2010/main" val="21923882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Decision Tree</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sp>
        <p:nvSpPr>
          <p:cNvPr id="2" name="文本框 1">
            <a:extLst>
              <a:ext uri="{FF2B5EF4-FFF2-40B4-BE49-F238E27FC236}">
                <a16:creationId xmlns:a16="http://schemas.microsoft.com/office/drawing/2014/main" id="{B37595A5-9370-F746-BF76-A1C40D8BD2DC}"/>
              </a:ext>
            </a:extLst>
          </p:cNvPr>
          <p:cNvSpPr txBox="1"/>
          <p:nvPr/>
        </p:nvSpPr>
        <p:spPr>
          <a:xfrm>
            <a:off x="533400" y="1029568"/>
            <a:ext cx="10515600" cy="5078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j-lt"/>
                <a:ea typeface="+mj-ea"/>
                <a:cs typeface="+mj-cs"/>
                <a:sym typeface="等线"/>
              </a:rPr>
              <a:t>CART: </a:t>
            </a:r>
            <a:r>
              <a:rPr lang="fr-FR" altLang="zh-CN" b="1" dirty="0"/>
              <a:t>   </a:t>
            </a:r>
            <a:r>
              <a:rPr lang="en-US" altLang="zh-CN" dirty="0"/>
              <a:t>CART</a:t>
            </a:r>
            <a:r>
              <a:rPr lang="zh-CN" altLang="en-US" dirty="0"/>
              <a:t>算法利用基尼指数代替熵来表示信息增益，从而避免大量的对数运算。基尼指数的公式如下</a:t>
            </a:r>
            <a:r>
              <a:rPr lang="en-US" altLang="zh-CN" dirty="0"/>
              <a:t>:</a:t>
            </a:r>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zh-CN" altLang="en-US" dirty="0"/>
              <a:t>其中</a:t>
            </a:r>
            <a:r>
              <a:rPr lang="en-US" altLang="zh-CN" dirty="0" err="1"/>
              <a:t>Ck</a:t>
            </a:r>
            <a:r>
              <a:rPr lang="zh-CN" altLang="en-US" dirty="0"/>
              <a:t>表示属于第</a:t>
            </a:r>
            <a:r>
              <a:rPr lang="en-US" altLang="zh-CN" dirty="0"/>
              <a:t>k</a:t>
            </a:r>
            <a:r>
              <a:rPr lang="zh-CN" altLang="en-US" dirty="0"/>
              <a:t>个分类的样本数量，基尼指数越小，代表信息不纯度越低，对应的特征就越好</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en-US" altLang="zh-CN" dirty="0"/>
              <a:t>CART</a:t>
            </a:r>
            <a:r>
              <a:rPr lang="zh-CN" altLang="en-US" dirty="0"/>
              <a:t>还规定，节点每次分裂都是分成两个部分，因此</a:t>
            </a:r>
            <a:r>
              <a:rPr lang="en-US" altLang="zh-CN" dirty="0"/>
              <a:t>CART</a:t>
            </a:r>
            <a:r>
              <a:rPr lang="zh-CN" altLang="en-US" dirty="0"/>
              <a:t>建立的决策树一定是一棵二叉树。这样使得决策树计算更加简洁快速。</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fr-FR" altLang="zh-CN" b="1" dirty="0"/>
          </a:p>
        </p:txBody>
      </p:sp>
      <p:pic>
        <p:nvPicPr>
          <p:cNvPr id="3" name="图片 2">
            <a:extLst>
              <a:ext uri="{FF2B5EF4-FFF2-40B4-BE49-F238E27FC236}">
                <a16:creationId xmlns:a16="http://schemas.microsoft.com/office/drawing/2014/main" id="{5C307028-D951-B84A-8F92-8AB16E677A9B}"/>
              </a:ext>
            </a:extLst>
          </p:cNvPr>
          <p:cNvPicPr>
            <a:picLocks noChangeAspect="1"/>
          </p:cNvPicPr>
          <p:nvPr/>
        </p:nvPicPr>
        <p:blipFill>
          <a:blip r:embed="rId3"/>
          <a:stretch>
            <a:fillRect/>
          </a:stretch>
        </p:blipFill>
        <p:spPr>
          <a:xfrm>
            <a:off x="3829050" y="2108043"/>
            <a:ext cx="3820058" cy="678019"/>
          </a:xfrm>
          <a:prstGeom prst="rect">
            <a:avLst/>
          </a:prstGeom>
        </p:spPr>
      </p:pic>
    </p:spTree>
    <p:extLst>
      <p:ext uri="{BB962C8B-B14F-4D97-AF65-F5344CB8AC3E}">
        <p14:creationId xmlns:p14="http://schemas.microsoft.com/office/powerpoint/2010/main" val="201096876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1D91B022-C2D7-C641-BDE8-2B418595A26C}"/>
              </a:ext>
            </a:extLst>
          </p:cNvPr>
          <p:cNvSpPr/>
          <p:nvPr/>
        </p:nvSpPr>
        <p:spPr>
          <a:xfrm>
            <a:off x="6872288" y="2298142"/>
            <a:ext cx="1528762" cy="757039"/>
          </a:xfrm>
          <a:prstGeom prst="rect">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等线"/>
            </a:endParaRPr>
          </a:p>
        </p:txBody>
      </p:sp>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Decision Tree</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sp>
        <p:nvSpPr>
          <p:cNvPr id="7" name="文本框 6">
            <a:extLst>
              <a:ext uri="{FF2B5EF4-FFF2-40B4-BE49-F238E27FC236}">
                <a16:creationId xmlns:a16="http://schemas.microsoft.com/office/drawing/2014/main" id="{F334D5C6-3929-E34F-A405-1B1A21364D58}"/>
              </a:ext>
            </a:extLst>
          </p:cNvPr>
          <p:cNvSpPr txBox="1"/>
          <p:nvPr/>
        </p:nvSpPr>
        <p:spPr>
          <a:xfrm>
            <a:off x="533400" y="1029568"/>
            <a:ext cx="6338888"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lang="zh-CN" altLang="en-US" dirty="0"/>
              <a:t>利用决策树来预测是否</a:t>
            </a:r>
            <a:r>
              <a:rPr lang="en-US" altLang="zh-CN" dirty="0"/>
              <a:t>Dropout</a:t>
            </a:r>
            <a:r>
              <a:rPr lang="zh-CN" altLang="en-US" dirty="0"/>
              <a:t>，不仅能达到良好的效果，还能是预测模型具有解释性。以前三周训练得到的决策树为例：</a:t>
            </a:r>
            <a:endParaRPr lang="en-US" altLang="zh-CN" dirty="0"/>
          </a:p>
        </p:txBody>
      </p:sp>
      <p:sp>
        <p:nvSpPr>
          <p:cNvPr id="8" name="文本框 7">
            <a:extLst>
              <a:ext uri="{FF2B5EF4-FFF2-40B4-BE49-F238E27FC236}">
                <a16:creationId xmlns:a16="http://schemas.microsoft.com/office/drawing/2014/main" id="{74CB59F1-838C-2944-9F57-A599CA21D7C3}"/>
              </a:ext>
            </a:extLst>
          </p:cNvPr>
          <p:cNvSpPr txBox="1"/>
          <p:nvPr/>
        </p:nvSpPr>
        <p:spPr>
          <a:xfrm>
            <a:off x="281706" y="3051556"/>
            <a:ext cx="3895725" cy="1754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从第一周训练得到的决策树来看，设备数多、播放次数多的用户更倾向于完成，反之更有可能</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。而使用</a:t>
            </a:r>
            <a:r>
              <a:rPr kumimoji="0" lang="en-US" altLang="zh-CN" sz="1800" b="0" i="0" u="none" strike="noStrike" cap="none" spc="0" normalizeH="0" baseline="0" dirty="0">
                <a:ln>
                  <a:noFill/>
                </a:ln>
                <a:solidFill>
                  <a:srgbClr val="000000"/>
                </a:solidFill>
                <a:effectLst/>
                <a:uFillTx/>
                <a:latin typeface="+mj-lt"/>
                <a:ea typeface="+mj-ea"/>
                <a:cs typeface="+mj-cs"/>
                <a:sym typeface="等线"/>
              </a:rPr>
              <a:t>Chrome</a:t>
            </a:r>
            <a:r>
              <a:rPr kumimoji="0" lang="zh-CN" altLang="en-US" sz="1800" b="0" i="0" u="none" strike="noStrike" cap="none" spc="0" normalizeH="0" baseline="0" dirty="0">
                <a:ln>
                  <a:noFill/>
                </a:ln>
                <a:solidFill>
                  <a:srgbClr val="000000"/>
                </a:solidFill>
                <a:effectLst/>
                <a:uFillTx/>
                <a:latin typeface="+mj-lt"/>
                <a:ea typeface="+mj-ea"/>
                <a:cs typeface="+mj-cs"/>
                <a:sym typeface="等线"/>
              </a:rPr>
              <a:t>浏览器的用户更容易</a:t>
            </a:r>
            <a:r>
              <a:rPr lang="en-US" altLang="zh-CN" dirty="0"/>
              <a:t>Dropout.</a:t>
            </a: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grpSp>
        <p:nvGrpSpPr>
          <p:cNvPr id="19" name="组合 18">
            <a:extLst>
              <a:ext uri="{FF2B5EF4-FFF2-40B4-BE49-F238E27FC236}">
                <a16:creationId xmlns:a16="http://schemas.microsoft.com/office/drawing/2014/main" id="{65E64232-6E10-F941-978F-EF64C3F7336B}"/>
              </a:ext>
            </a:extLst>
          </p:cNvPr>
          <p:cNvGrpSpPr/>
          <p:nvPr/>
        </p:nvGrpSpPr>
        <p:grpSpPr>
          <a:xfrm>
            <a:off x="4130524" y="1849621"/>
            <a:ext cx="8061476" cy="4188326"/>
            <a:chOff x="4130524" y="1239082"/>
            <a:chExt cx="8061476" cy="4188326"/>
          </a:xfrm>
        </p:grpSpPr>
        <p:pic>
          <p:nvPicPr>
            <p:cNvPr id="6" name="图片 5">
              <a:extLst>
                <a:ext uri="{FF2B5EF4-FFF2-40B4-BE49-F238E27FC236}">
                  <a16:creationId xmlns:a16="http://schemas.microsoft.com/office/drawing/2014/main" id="{0A98DCCE-6377-464E-98C6-C28DE8BD04FB}"/>
                </a:ext>
              </a:extLst>
            </p:cNvPr>
            <p:cNvPicPr>
              <a:picLocks noChangeAspect="1"/>
            </p:cNvPicPr>
            <p:nvPr/>
          </p:nvPicPr>
          <p:blipFill>
            <a:blip r:embed="rId3"/>
            <a:stretch>
              <a:fillRect/>
            </a:stretch>
          </p:blipFill>
          <p:spPr>
            <a:xfrm>
              <a:off x="4130524" y="1239082"/>
              <a:ext cx="8061476" cy="4188326"/>
            </a:xfrm>
            <a:prstGeom prst="rect">
              <a:avLst/>
            </a:prstGeom>
          </p:spPr>
        </p:pic>
        <p:sp>
          <p:nvSpPr>
            <p:cNvPr id="18" name="文本框 17">
              <a:extLst>
                <a:ext uri="{FF2B5EF4-FFF2-40B4-BE49-F238E27FC236}">
                  <a16:creationId xmlns:a16="http://schemas.microsoft.com/office/drawing/2014/main" id="{8B199CE7-6701-1647-9BC7-659279AEC02F}"/>
                </a:ext>
              </a:extLst>
            </p:cNvPr>
            <p:cNvSpPr txBox="1"/>
            <p:nvPr/>
          </p:nvSpPr>
          <p:spPr>
            <a:xfrm>
              <a:off x="9715500" y="3228975"/>
              <a:ext cx="1333500" cy="800100"/>
            </a:xfrm>
            <a:prstGeom prst="rect">
              <a:avLst/>
            </a:prstGeom>
            <a:noFill/>
            <a:ln w="28575"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sp>
          <p:nvSpPr>
            <p:cNvPr id="23" name="文本框 22">
              <a:extLst>
                <a:ext uri="{FF2B5EF4-FFF2-40B4-BE49-F238E27FC236}">
                  <a16:creationId xmlns:a16="http://schemas.microsoft.com/office/drawing/2014/main" id="{EC362D46-43BF-2E4A-AA9C-DDE916A190C9}"/>
                </a:ext>
              </a:extLst>
            </p:cNvPr>
            <p:cNvSpPr txBox="1"/>
            <p:nvPr/>
          </p:nvSpPr>
          <p:spPr>
            <a:xfrm>
              <a:off x="11049000" y="4190928"/>
              <a:ext cx="1143000" cy="800100"/>
            </a:xfrm>
            <a:prstGeom prst="rect">
              <a:avLst/>
            </a:prstGeom>
            <a:noFill/>
            <a:ln w="28575"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sp>
          <p:nvSpPr>
            <p:cNvPr id="24" name="文本框 23">
              <a:extLst>
                <a:ext uri="{FF2B5EF4-FFF2-40B4-BE49-F238E27FC236}">
                  <a16:creationId xmlns:a16="http://schemas.microsoft.com/office/drawing/2014/main" id="{19E61962-3082-4544-8590-1E0372F964BB}"/>
                </a:ext>
              </a:extLst>
            </p:cNvPr>
            <p:cNvSpPr txBox="1"/>
            <p:nvPr/>
          </p:nvSpPr>
          <p:spPr>
            <a:xfrm>
              <a:off x="6969919" y="2255081"/>
              <a:ext cx="1333500" cy="800100"/>
            </a:xfrm>
            <a:prstGeom prst="rect">
              <a:avLst/>
            </a:prstGeom>
            <a:noFill/>
            <a:ln w="28575"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grpSp>
      <p:sp>
        <p:nvSpPr>
          <p:cNvPr id="26" name="文本框 25">
            <a:extLst>
              <a:ext uri="{FF2B5EF4-FFF2-40B4-BE49-F238E27FC236}">
                <a16:creationId xmlns:a16="http://schemas.microsoft.com/office/drawing/2014/main" id="{CB578136-CDD2-7440-B9A7-682725E81A3A}"/>
              </a:ext>
            </a:extLst>
          </p:cNvPr>
          <p:cNvSpPr txBox="1"/>
          <p:nvPr/>
        </p:nvSpPr>
        <p:spPr>
          <a:xfrm>
            <a:off x="6010341" y="6032281"/>
            <a:ext cx="4301842" cy="5078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决策树可视化：颜色越深表示结论越准确</a:t>
            </a:r>
          </a:p>
        </p:txBody>
      </p:sp>
    </p:spTree>
    <p:extLst>
      <p:ext uri="{BB962C8B-B14F-4D97-AF65-F5344CB8AC3E}">
        <p14:creationId xmlns:p14="http://schemas.microsoft.com/office/powerpoint/2010/main" val="226031092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Decision Tree</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sp>
        <p:nvSpPr>
          <p:cNvPr id="8" name="文本框 7">
            <a:extLst>
              <a:ext uri="{FF2B5EF4-FFF2-40B4-BE49-F238E27FC236}">
                <a16:creationId xmlns:a16="http://schemas.microsoft.com/office/drawing/2014/main" id="{74CB59F1-838C-2944-9F57-A599CA21D7C3}"/>
              </a:ext>
            </a:extLst>
          </p:cNvPr>
          <p:cNvSpPr txBox="1"/>
          <p:nvPr/>
        </p:nvSpPr>
        <p:spPr>
          <a:xfrm>
            <a:off x="533400" y="2344088"/>
            <a:ext cx="3895725" cy="30008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观察第二周训练得到的决策树，同样可以发现视频播放次数越多的用户更倾向于完成学习，不同的是分裂的阈值更大了，也就是说，完成学习的用户可能播放更多次视频</a:t>
            </a:r>
            <a:r>
              <a:rPr lang="zh-CN" altLang="en-US" dirty="0"/>
              <a: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除此以外，还得到了新的划分特征：回看视频的比例</a:t>
            </a:r>
            <a:r>
              <a:rPr lang="zh-CN" altLang="en-US" dirty="0"/>
              <a:t>。</a:t>
            </a: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pic>
        <p:nvPicPr>
          <p:cNvPr id="2" name="图片 1">
            <a:extLst>
              <a:ext uri="{FF2B5EF4-FFF2-40B4-BE49-F238E27FC236}">
                <a16:creationId xmlns:a16="http://schemas.microsoft.com/office/drawing/2014/main" id="{40058704-98D1-1742-892F-181CD769E2B0}"/>
              </a:ext>
            </a:extLst>
          </p:cNvPr>
          <p:cNvPicPr>
            <a:picLocks noChangeAspect="1"/>
          </p:cNvPicPr>
          <p:nvPr/>
        </p:nvPicPr>
        <p:blipFill>
          <a:blip r:embed="rId3"/>
          <a:stretch>
            <a:fillRect/>
          </a:stretch>
        </p:blipFill>
        <p:spPr>
          <a:xfrm>
            <a:off x="4594151" y="1963921"/>
            <a:ext cx="7597849" cy="3968450"/>
          </a:xfrm>
          <a:prstGeom prst="rect">
            <a:avLst/>
          </a:prstGeom>
        </p:spPr>
      </p:pic>
    </p:spTree>
    <p:extLst>
      <p:ext uri="{BB962C8B-B14F-4D97-AF65-F5344CB8AC3E}">
        <p14:creationId xmlns:p14="http://schemas.microsoft.com/office/powerpoint/2010/main" val="382685182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Decision Tree</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sp>
        <p:nvSpPr>
          <p:cNvPr id="8" name="文本框 7">
            <a:extLst>
              <a:ext uri="{FF2B5EF4-FFF2-40B4-BE49-F238E27FC236}">
                <a16:creationId xmlns:a16="http://schemas.microsoft.com/office/drawing/2014/main" id="{74CB59F1-838C-2944-9F57-A599CA21D7C3}"/>
              </a:ext>
            </a:extLst>
          </p:cNvPr>
          <p:cNvSpPr txBox="1"/>
          <p:nvPr/>
        </p:nvSpPr>
        <p:spPr>
          <a:xfrm>
            <a:off x="533400" y="1928590"/>
            <a:ext cx="3895725" cy="30008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lang="zh-CN" altLang="en-US" dirty="0"/>
              <a:t>第三周训练得到的决策树进一步加强了上两周得到的结论：播放次数越多的用户越有可能完成学习。同时</a:t>
            </a:r>
            <a:r>
              <a:rPr lang="en-US" altLang="zh-CN" dirty="0"/>
              <a:t>PC</a:t>
            </a:r>
            <a:r>
              <a:rPr lang="zh-CN" altLang="en-US" dirty="0"/>
              <a:t>数量大于等于</a:t>
            </a:r>
            <a:r>
              <a:rPr lang="en-US" altLang="zh-CN" dirty="0"/>
              <a:t>1</a:t>
            </a:r>
            <a:r>
              <a:rPr lang="zh-CN" altLang="en-US" dirty="0"/>
              <a:t>的用户也很有可能完成学习任务。除此以外，还能发现一个有趣的现象：不使用</a:t>
            </a:r>
            <a:r>
              <a:rPr lang="en-US" altLang="zh-CN" dirty="0"/>
              <a:t>Firefox</a:t>
            </a:r>
            <a:r>
              <a:rPr lang="zh-CN" altLang="en-US" dirty="0"/>
              <a:t>的用户更有可能完成学习任务。</a:t>
            </a: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pic>
        <p:nvPicPr>
          <p:cNvPr id="4" name="图片 3">
            <a:extLst>
              <a:ext uri="{FF2B5EF4-FFF2-40B4-BE49-F238E27FC236}">
                <a16:creationId xmlns:a16="http://schemas.microsoft.com/office/drawing/2014/main" id="{03CCBD9A-AD9A-5E40-9DE7-ADD55A72330F}"/>
              </a:ext>
            </a:extLst>
          </p:cNvPr>
          <p:cNvPicPr>
            <a:picLocks noChangeAspect="1"/>
          </p:cNvPicPr>
          <p:nvPr/>
        </p:nvPicPr>
        <p:blipFill>
          <a:blip r:embed="rId3"/>
          <a:stretch>
            <a:fillRect/>
          </a:stretch>
        </p:blipFill>
        <p:spPr>
          <a:xfrm>
            <a:off x="4531010" y="1640107"/>
            <a:ext cx="7660990" cy="4219597"/>
          </a:xfrm>
          <a:prstGeom prst="rect">
            <a:avLst/>
          </a:prstGeom>
        </p:spPr>
      </p:pic>
    </p:spTree>
    <p:extLst>
      <p:ext uri="{BB962C8B-B14F-4D97-AF65-F5344CB8AC3E}">
        <p14:creationId xmlns:p14="http://schemas.microsoft.com/office/powerpoint/2010/main" val="76679546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t>Outline</a:t>
            </a:r>
          </a:p>
        </p:txBody>
      </p:sp>
      <p:sp>
        <p:nvSpPr>
          <p:cNvPr id="121" name="内容占位符 2"/>
          <p:cNvSpPr txBox="1">
            <a:spLocks noGrp="1"/>
          </p:cNvSpPr>
          <p:nvPr>
            <p:ph type="body" idx="1"/>
          </p:nvPr>
        </p:nvSpPr>
        <p:spPr>
          <a:prstGeom prst="rect">
            <a:avLst/>
          </a:prstGeom>
        </p:spPr>
        <p:txBody>
          <a:bodyPr/>
          <a:lstStyle/>
          <a:p>
            <a:pPr>
              <a:lnSpc>
                <a:spcPct val="81000"/>
              </a:lnSpc>
              <a:defRPr b="1">
                <a:latin typeface="Times New Roman"/>
                <a:ea typeface="Times New Roman"/>
                <a:cs typeface="Times New Roman"/>
                <a:sym typeface="Times New Roman"/>
              </a:defRPr>
            </a:pPr>
            <a:r>
              <a:rPr lang="en-US" dirty="0"/>
              <a:t>Background</a:t>
            </a:r>
            <a:endParaRPr dirty="0"/>
          </a:p>
          <a:p>
            <a:pPr marL="0" indent="0">
              <a:lnSpc>
                <a:spcPct val="81000"/>
              </a:lnSpc>
              <a:buNone/>
              <a:defRPr>
                <a:latin typeface="Times New Roman"/>
                <a:ea typeface="Times New Roman"/>
                <a:cs typeface="Times New Roman"/>
                <a:sym typeface="Times New Roman"/>
              </a:defRPr>
            </a:pPr>
            <a:endParaRPr dirty="0"/>
          </a:p>
          <a:p>
            <a:pPr>
              <a:lnSpc>
                <a:spcPct val="81000"/>
              </a:lnSpc>
              <a:defRPr b="1">
                <a:solidFill>
                  <a:srgbClr val="42AAC6"/>
                </a:solidFill>
                <a:latin typeface="Times New Roman"/>
                <a:ea typeface="Times New Roman"/>
                <a:cs typeface="Times New Roman"/>
                <a:sym typeface="Times New Roman"/>
              </a:defRPr>
            </a:pPr>
            <a:r>
              <a:rPr lang="en-US" dirty="0"/>
              <a:t>Problem Definition</a:t>
            </a:r>
          </a:p>
          <a:p>
            <a:pPr>
              <a:lnSpc>
                <a:spcPct val="81000"/>
              </a:lnSpc>
              <a:defRPr b="1">
                <a:solidFill>
                  <a:srgbClr val="42AAC6"/>
                </a:solidFill>
                <a:latin typeface="Times New Roman"/>
                <a:ea typeface="Times New Roman"/>
                <a:cs typeface="Times New Roman"/>
                <a:sym typeface="Times New Roman"/>
              </a:defRPr>
            </a:pPr>
            <a:endParaRPr dirty="0"/>
          </a:p>
          <a:p>
            <a:pPr>
              <a:lnSpc>
                <a:spcPct val="81000"/>
              </a:lnSpc>
              <a:defRPr b="1">
                <a:solidFill>
                  <a:srgbClr val="42AAC6"/>
                </a:solidFill>
                <a:latin typeface="Times New Roman"/>
                <a:ea typeface="Times New Roman"/>
                <a:cs typeface="Times New Roman"/>
                <a:sym typeface="Times New Roman"/>
              </a:defRPr>
            </a:pPr>
            <a:r>
              <a:rPr lang="en-US" dirty="0"/>
              <a:t>Interpretable Dropout Prediction</a:t>
            </a:r>
          </a:p>
          <a:p>
            <a:pPr>
              <a:lnSpc>
                <a:spcPct val="81000"/>
              </a:lnSpc>
              <a:defRPr>
                <a:solidFill>
                  <a:srgbClr val="42AAC6"/>
                </a:solidFill>
                <a:latin typeface="Times New Roman"/>
                <a:ea typeface="Times New Roman"/>
                <a:cs typeface="Times New Roman"/>
                <a:sym typeface="Times New Roman"/>
              </a:defRPr>
            </a:pPr>
            <a:endParaRPr dirty="0"/>
          </a:p>
          <a:p>
            <a:pPr>
              <a:lnSpc>
                <a:spcPct val="81000"/>
              </a:lnSpc>
              <a:defRPr b="1">
                <a:solidFill>
                  <a:srgbClr val="42AAC6"/>
                </a:solidFill>
                <a:latin typeface="Times New Roman"/>
                <a:ea typeface="Times New Roman"/>
                <a:cs typeface="Times New Roman"/>
                <a:sym typeface="Times New Roman"/>
              </a:defRPr>
            </a:pPr>
            <a:r>
              <a:rPr dirty="0"/>
              <a:t>Conclusion</a:t>
            </a:r>
          </a:p>
        </p:txBody>
      </p:sp>
      <p:sp>
        <p:nvSpPr>
          <p:cNvPr id="122"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Partially Interpretable</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sp>
        <p:nvSpPr>
          <p:cNvPr id="2" name="文本框 1">
            <a:extLst>
              <a:ext uri="{FF2B5EF4-FFF2-40B4-BE49-F238E27FC236}">
                <a16:creationId xmlns:a16="http://schemas.microsoft.com/office/drawing/2014/main" id="{B28C027B-1ED1-4C44-9F23-B0B897913E0B}"/>
              </a:ext>
            </a:extLst>
          </p:cNvPr>
          <p:cNvSpPr txBox="1"/>
          <p:nvPr/>
        </p:nvSpPr>
        <p:spPr>
          <a:xfrm>
            <a:off x="533400" y="1270777"/>
            <a:ext cx="10653713" cy="5078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随机森林集成了多棵决策树，整个随机森林是不具备直观的可解释性的，但随机森林中每一棵决策树都是可解释的。</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0" marR="0" indent="0" algn="l" defTabSz="914400" rtl="0" fontAlgn="auto" latinLnBrk="0" hangingPunct="0">
              <a:lnSpc>
                <a:spcPct val="150000"/>
              </a:lnSpc>
              <a:spcBef>
                <a:spcPts val="0"/>
              </a:spcBef>
              <a:spcAft>
                <a:spcPts val="0"/>
              </a:spcAft>
              <a:buClrTx/>
              <a:buSzTx/>
              <a:buFontTx/>
              <a:buNone/>
              <a:tabLst/>
            </a:pP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0" marR="0" indent="0" algn="l" defTabSz="914400" rtl="0" fontAlgn="auto" latinLnBrk="0" hangingPunct="0">
              <a:lnSpc>
                <a:spcPct val="150000"/>
              </a:lnSpc>
              <a:spcBef>
                <a:spcPts val="0"/>
              </a:spcBef>
              <a:spcAft>
                <a:spcPts val="0"/>
              </a:spcAft>
              <a:buClrTx/>
              <a:buSzTx/>
              <a:buFontTx/>
              <a:buNone/>
              <a:tabLst/>
            </a:pPr>
            <a:r>
              <a:rPr lang="zh-CN" altLang="en-US" dirty="0"/>
              <a:t>可视化随机森林所有的决策树并观察得到可解释性结论这一途径不太现实，但我们可以通过分析特征的重要性来获取可解释性。随机森林的特征重要性可以通过“袋外数据</a:t>
            </a:r>
            <a:r>
              <a:rPr lang="en-US" altLang="zh-CN" dirty="0"/>
              <a:t>(OOB)</a:t>
            </a:r>
            <a:r>
              <a:rPr lang="zh-CN" altLang="en-US" dirty="0"/>
              <a:t>误差”来计算。随机森林</a:t>
            </a:r>
            <a:r>
              <a:rPr lang="en-US" altLang="zh-CN" dirty="0" err="1"/>
              <a:t>bootstraping</a:t>
            </a:r>
            <a:r>
              <a:rPr lang="zh-CN" altLang="en-US" dirty="0"/>
              <a:t>过程只采样大概</a:t>
            </a:r>
            <a:r>
              <a:rPr lang="en-US" altLang="zh-CN" dirty="0"/>
              <a:t>2/3</a:t>
            </a:r>
            <a:r>
              <a:rPr lang="zh-CN" altLang="en-US" dirty="0"/>
              <a:t>的数据，剩下</a:t>
            </a:r>
            <a:r>
              <a:rPr lang="en-US" altLang="zh-CN" dirty="0"/>
              <a:t>1/3</a:t>
            </a:r>
            <a:r>
              <a:rPr lang="zh-CN" altLang="en-US" dirty="0"/>
              <a:t>的数据称为袋外数据。验证的时候可以用这</a:t>
            </a:r>
            <a:r>
              <a:rPr lang="en-US" altLang="zh-CN" dirty="0"/>
              <a:t>1/3</a:t>
            </a:r>
            <a:r>
              <a:rPr lang="zh-CN" altLang="en-US" dirty="0"/>
              <a:t>的数据估计误差，这个误差就称为袋外数据误差。</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zh-CN" altLang="en-US" dirty="0"/>
              <a:t>计算特征</a:t>
            </a:r>
            <a:r>
              <a:rPr lang="en-US" altLang="zh-CN" dirty="0"/>
              <a:t>X</a:t>
            </a:r>
            <a:r>
              <a:rPr lang="zh-CN" altLang="en-US" dirty="0"/>
              <a:t>的方法如下：</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zh-CN" altLang="en-US" dirty="0"/>
              <a:t>计算当前的袋外数据误差</a:t>
            </a:r>
            <a:r>
              <a:rPr lang="en-US" altLang="zh-CN" dirty="0"/>
              <a:t>errOOB1, </a:t>
            </a:r>
            <a:r>
              <a:rPr lang="zh-CN" altLang="en-US" dirty="0"/>
              <a:t>然后对</a:t>
            </a:r>
            <a:r>
              <a:rPr lang="en-US" altLang="zh-CN" dirty="0"/>
              <a:t>X</a:t>
            </a:r>
            <a:r>
              <a:rPr lang="zh-CN" altLang="en-US" dirty="0"/>
              <a:t>加入噪声干扰，再次计算袋外数据误差</a:t>
            </a:r>
            <a:r>
              <a:rPr lang="en-US" altLang="zh-CN" dirty="0"/>
              <a:t>errOOB2</a:t>
            </a:r>
            <a:r>
              <a:rPr lang="zh-CN" altLang="en-US" dirty="0"/>
              <a:t>。那么特征</a:t>
            </a:r>
            <a:r>
              <a:rPr lang="en-US" altLang="zh-CN" dirty="0"/>
              <a:t>X</a:t>
            </a:r>
            <a:r>
              <a:rPr lang="zh-CN" altLang="en-US" dirty="0"/>
              <a:t>的重要性等于 </a:t>
            </a:r>
            <a:r>
              <a:rPr lang="en-US" altLang="zh-CN" dirty="0"/>
              <a:t>sum(errOOB2 – errOOB1)/</a:t>
            </a:r>
            <a:r>
              <a:rPr lang="en-US" altLang="zh-CN" dirty="0" err="1"/>
              <a:t>Ntree</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p:txBody>
      </p:sp>
    </p:spTree>
    <p:extLst>
      <p:ext uri="{BB962C8B-B14F-4D97-AF65-F5344CB8AC3E}">
        <p14:creationId xmlns:p14="http://schemas.microsoft.com/office/powerpoint/2010/main" val="88879929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Partially Interpretable</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pic>
        <p:nvPicPr>
          <p:cNvPr id="3" name="图片 2">
            <a:extLst>
              <a:ext uri="{FF2B5EF4-FFF2-40B4-BE49-F238E27FC236}">
                <a16:creationId xmlns:a16="http://schemas.microsoft.com/office/drawing/2014/main" id="{96B58D9A-58A7-4245-AC3C-1DB45EF0AD92}"/>
              </a:ext>
            </a:extLst>
          </p:cNvPr>
          <p:cNvPicPr>
            <a:picLocks noChangeAspect="1"/>
          </p:cNvPicPr>
          <p:nvPr/>
        </p:nvPicPr>
        <p:blipFill>
          <a:blip r:embed="rId3"/>
          <a:stretch>
            <a:fillRect/>
          </a:stretch>
        </p:blipFill>
        <p:spPr>
          <a:xfrm>
            <a:off x="6243638" y="1029568"/>
            <a:ext cx="5061777" cy="5828432"/>
          </a:xfrm>
          <a:prstGeom prst="rect">
            <a:avLst/>
          </a:prstGeom>
        </p:spPr>
      </p:pic>
      <p:sp>
        <p:nvSpPr>
          <p:cNvPr id="4" name="文本框 3">
            <a:extLst>
              <a:ext uri="{FF2B5EF4-FFF2-40B4-BE49-F238E27FC236}">
                <a16:creationId xmlns:a16="http://schemas.microsoft.com/office/drawing/2014/main" id="{6EADD03B-8C25-784D-B582-844DE1B6573B}"/>
              </a:ext>
            </a:extLst>
          </p:cNvPr>
          <p:cNvSpPr txBox="1"/>
          <p:nvPr/>
        </p:nvSpPr>
        <p:spPr>
          <a:xfrm>
            <a:off x="533400" y="1029568"/>
            <a:ext cx="5453823" cy="5078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右图显示的是各个特征随时间变化的重要性排名。从中我们可以得到很多有用的结论：</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0" marR="0" indent="0" algn="l" defTabSz="914400" rtl="0" fontAlgn="auto" latinLnBrk="0" hangingPunct="0">
              <a:lnSpc>
                <a:spcPct val="150000"/>
              </a:lnSpc>
              <a:spcBef>
                <a:spcPts val="0"/>
              </a:spcBef>
              <a:spcAft>
                <a:spcPts val="0"/>
              </a:spcAft>
              <a:buClrTx/>
              <a:buSzTx/>
              <a:buFontTx/>
              <a:buNone/>
              <a:tabLst/>
            </a:pP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播放次数一直都是最重要的特征</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回放视频的特征随着时间推移变得越来越重要</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endParaRPr lang="en-US" altLang="zh-CN" dirty="0"/>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设备类型信息不是很重要，并且在后几周变得更加不重要</a:t>
            </a:r>
            <a:r>
              <a:rPr lang="zh-CN" altLang="en-US" dirty="0"/>
              <a: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同时设备的数量特征具有相对重要的地位</a:t>
            </a:r>
            <a:endParaRPr lang="en-US" altLang="zh-CN" dirty="0"/>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285750" marR="0" indent="-285750" algn="l" defTabSz="914400" rtl="0" fontAlgn="auto" latinLnBrk="0" hangingPunct="0">
              <a:lnSpc>
                <a:spcPct val="150000"/>
              </a:lnSpc>
              <a:spcBef>
                <a:spcPts val="0"/>
              </a:spcBef>
              <a:spcAft>
                <a:spcPts val="0"/>
              </a:spcAft>
              <a:buClrTx/>
              <a:buSzTx/>
              <a:buFont typeface="Wingdings" pitchFamily="2" charset="2"/>
              <a:buChar char="n"/>
              <a:tabLst/>
            </a:pP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0" marR="0" indent="0" algn="l" defTabSz="914400" rtl="0" fontAlgn="auto" latinLnBrk="0" hangingPunct="0">
              <a:lnSpc>
                <a:spcPct val="15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spTree>
    <p:extLst>
      <p:ext uri="{BB962C8B-B14F-4D97-AF65-F5344CB8AC3E}">
        <p14:creationId xmlns:p14="http://schemas.microsoft.com/office/powerpoint/2010/main" val="136094334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Interpreting the uninterpretable.</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sp>
        <p:nvSpPr>
          <p:cNvPr id="4" name="文本框 3">
            <a:extLst>
              <a:ext uri="{FF2B5EF4-FFF2-40B4-BE49-F238E27FC236}">
                <a16:creationId xmlns:a16="http://schemas.microsoft.com/office/drawing/2014/main" id="{6EADD03B-8C25-784D-B582-844DE1B6573B}"/>
              </a:ext>
            </a:extLst>
          </p:cNvPr>
          <p:cNvSpPr txBox="1"/>
          <p:nvPr/>
        </p:nvSpPr>
        <p:spPr>
          <a:xfrm>
            <a:off x="533400" y="1029568"/>
            <a:ext cx="10515600" cy="46628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lang="zh-CN" altLang="en-US" dirty="0"/>
              <a:t>对于不可解释的黑盒模型，也有办法让其具有可解释性。一般做法是使用可解释的分类器来近似这些黑盒模型，然后利用可解释的分类器解释黑盒模型。</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a:lnSpc>
                <a:spcPct val="150000"/>
              </a:lnSpc>
            </a:pPr>
            <a:r>
              <a:rPr lang="zh-CN" altLang="en-US" dirty="0"/>
              <a:t>黑盒模型解析技术里面效果比较好的是</a:t>
            </a:r>
            <a:r>
              <a:rPr lang="fr-FR" altLang="zh-CN" dirty="0"/>
              <a:t>Local </a:t>
            </a:r>
            <a:r>
              <a:rPr lang="fr-FR" altLang="zh-CN" dirty="0" err="1"/>
              <a:t>Interpretable</a:t>
            </a:r>
            <a:r>
              <a:rPr lang="fr-FR" altLang="zh-CN" dirty="0"/>
              <a:t> Model-</a:t>
            </a:r>
            <a:r>
              <a:rPr lang="fr-FR" altLang="zh-CN" dirty="0" err="1"/>
              <a:t>agnostic</a:t>
            </a:r>
            <a:r>
              <a:rPr lang="fr-FR" altLang="zh-CN" dirty="0"/>
              <a:t> </a:t>
            </a:r>
            <a:r>
              <a:rPr lang="fr-FR" altLang="zh-CN" dirty="0" err="1"/>
              <a:t>Explanations</a:t>
            </a:r>
            <a:r>
              <a:rPr lang="fr-FR" altLang="zh-CN" dirty="0"/>
              <a:t> (</a:t>
            </a:r>
            <a:r>
              <a:rPr lang="en-US" altLang="zh-CN" dirty="0"/>
              <a:t>LIME)</a:t>
            </a:r>
            <a:r>
              <a:rPr lang="zh-CN" altLang="en-US" dirty="0"/>
              <a:t>。该方法的主要思想是针对“局部”来解析黑盒模型。选择一个样本点及其附近的点，用黑盒模型的预测结果作为这些样本的标签。然后用逻辑回归或者线性模型等可解释的模型近似这些样本，从而在局部数据上解释黑盒模型。</a:t>
            </a:r>
            <a:endParaRPr lang="en-US" altLang="zh-CN" dirty="0"/>
          </a:p>
          <a:p>
            <a:pPr>
              <a:lnSpc>
                <a:spcPct val="150000"/>
              </a:lnSpc>
            </a:pPr>
            <a:endParaRPr lang="en-US" altLang="zh-CN" dirty="0"/>
          </a:p>
          <a:p>
            <a:pPr>
              <a:lnSpc>
                <a:spcPct val="150000"/>
              </a:lnSpc>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endParaRPr lang="en-US" altLang="zh-CN" dirty="0"/>
          </a:p>
        </p:txBody>
      </p:sp>
    </p:spTree>
    <p:extLst>
      <p:ext uri="{BB962C8B-B14F-4D97-AF65-F5344CB8AC3E}">
        <p14:creationId xmlns:p14="http://schemas.microsoft.com/office/powerpoint/2010/main" val="133582292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Interpreting the uninterpretable.</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pic>
        <p:nvPicPr>
          <p:cNvPr id="2" name="图片 1">
            <a:extLst>
              <a:ext uri="{FF2B5EF4-FFF2-40B4-BE49-F238E27FC236}">
                <a16:creationId xmlns:a16="http://schemas.microsoft.com/office/drawing/2014/main" id="{9FA61D97-5B06-1A4D-94A8-9CE012E41F36}"/>
              </a:ext>
            </a:extLst>
          </p:cNvPr>
          <p:cNvPicPr>
            <a:picLocks noChangeAspect="1"/>
          </p:cNvPicPr>
          <p:nvPr/>
        </p:nvPicPr>
        <p:blipFill>
          <a:blip r:embed="rId3"/>
          <a:stretch>
            <a:fillRect/>
          </a:stretch>
        </p:blipFill>
        <p:spPr>
          <a:xfrm>
            <a:off x="455444" y="3068003"/>
            <a:ext cx="10971044" cy="3789997"/>
          </a:xfrm>
          <a:prstGeom prst="rect">
            <a:avLst/>
          </a:prstGeom>
        </p:spPr>
      </p:pic>
      <p:sp>
        <p:nvSpPr>
          <p:cNvPr id="3" name="文本框 2">
            <a:extLst>
              <a:ext uri="{FF2B5EF4-FFF2-40B4-BE49-F238E27FC236}">
                <a16:creationId xmlns:a16="http://schemas.microsoft.com/office/drawing/2014/main" id="{B919B240-1F0C-3646-A808-002A83242ABC}"/>
              </a:ext>
            </a:extLst>
          </p:cNvPr>
          <p:cNvSpPr txBox="1"/>
          <p:nvPr/>
        </p:nvSpPr>
        <p:spPr>
          <a:xfrm>
            <a:off x="385763" y="1029568"/>
            <a:ext cx="11001375" cy="1754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下图是对一个黑盒模型使用</a:t>
            </a:r>
            <a:r>
              <a:rPr kumimoji="0" lang="en-US" altLang="zh-CN" sz="1800" b="0" i="0" u="none" strike="noStrike" cap="none" spc="0" normalizeH="0" baseline="0" dirty="0">
                <a:ln>
                  <a:noFill/>
                </a:ln>
                <a:solidFill>
                  <a:srgbClr val="000000"/>
                </a:solidFill>
                <a:effectLst/>
                <a:uFillTx/>
                <a:latin typeface="+mj-lt"/>
                <a:ea typeface="+mj-ea"/>
                <a:cs typeface="+mj-cs"/>
                <a:sym typeface="等线"/>
              </a:rPr>
              <a:t>LIME</a:t>
            </a:r>
            <a:r>
              <a:rPr kumimoji="0" lang="zh-CN" altLang="en-US" sz="1800" b="0" i="0" u="none" strike="noStrike" cap="none" spc="0" normalizeH="0" baseline="0" dirty="0">
                <a:ln>
                  <a:noFill/>
                </a:ln>
                <a:solidFill>
                  <a:srgbClr val="000000"/>
                </a:solidFill>
                <a:effectLst/>
                <a:uFillTx/>
                <a:latin typeface="+mj-lt"/>
                <a:ea typeface="+mj-ea"/>
                <a:cs typeface="+mj-cs"/>
                <a:sym typeface="等线"/>
              </a:rPr>
              <a:t>技术的结果，从图中可以看出，学生是否</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lang="zh-CN" altLang="en-US" dirty="0"/>
              <a:t>很大程度上取决于他观看视频的次数。该学生喜欢看视频的一部分，这导致他回看的比例较高，而除了第二周以外，这个特征的影响并不是很大。同时可以发现，</a:t>
            </a:r>
            <a:r>
              <a:rPr lang="en-US" altLang="zh-CN" dirty="0"/>
              <a:t>PC</a:t>
            </a:r>
            <a:r>
              <a:rPr lang="zh-CN" altLang="en-US" dirty="0"/>
              <a:t>的数量也是一个比较重要的因素。这与我们之前用可解释模型分析得到的结论类似。</a:t>
            </a: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spTree>
    <p:extLst>
      <p:ext uri="{BB962C8B-B14F-4D97-AF65-F5344CB8AC3E}">
        <p14:creationId xmlns:p14="http://schemas.microsoft.com/office/powerpoint/2010/main" val="156716222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t>Outline</a:t>
            </a:r>
          </a:p>
        </p:txBody>
      </p:sp>
      <p:sp>
        <p:nvSpPr>
          <p:cNvPr id="121" name="内容占位符 2"/>
          <p:cNvSpPr txBox="1">
            <a:spLocks noGrp="1"/>
          </p:cNvSpPr>
          <p:nvPr>
            <p:ph type="body" idx="1"/>
          </p:nvPr>
        </p:nvSpPr>
        <p:spPr>
          <a:prstGeom prst="rect">
            <a:avLst/>
          </a:prstGeom>
        </p:spPr>
        <p:txBody>
          <a:bodyPr/>
          <a:lstStyle/>
          <a:p>
            <a:pPr>
              <a:lnSpc>
                <a:spcPct val="81000"/>
              </a:lnSpc>
              <a:defRPr b="1">
                <a:solidFill>
                  <a:srgbClr val="42AAC6"/>
                </a:solidFill>
                <a:latin typeface="Times New Roman"/>
                <a:ea typeface="Times New Roman"/>
                <a:cs typeface="Times New Roman"/>
                <a:sym typeface="Times New Roman"/>
              </a:defRPr>
            </a:pPr>
            <a:r>
              <a:rPr lang="en-US" b="1" dirty="0">
                <a:solidFill>
                  <a:srgbClr val="42AAC6"/>
                </a:solidFill>
                <a:latin typeface="Times New Roman"/>
                <a:cs typeface="Times New Roman"/>
              </a:rPr>
              <a:t>Background</a:t>
            </a:r>
            <a:endParaRPr b="1" dirty="0">
              <a:solidFill>
                <a:srgbClr val="42AAC6"/>
              </a:solidFill>
              <a:latin typeface="Times New Roman"/>
              <a:cs typeface="Times New Roman"/>
            </a:endParaRPr>
          </a:p>
          <a:p>
            <a:pPr marL="0" indent="0">
              <a:lnSpc>
                <a:spcPct val="81000"/>
              </a:lnSpc>
              <a:buNone/>
              <a:defRPr>
                <a:latin typeface="Times New Roman"/>
                <a:ea typeface="Times New Roman"/>
                <a:cs typeface="Times New Roman"/>
                <a:sym typeface="Times New Roman"/>
              </a:defRPr>
            </a:pPr>
            <a:endParaRPr dirty="0"/>
          </a:p>
          <a:p>
            <a:pPr>
              <a:lnSpc>
                <a:spcPct val="81000"/>
              </a:lnSpc>
              <a:defRPr b="1">
                <a:solidFill>
                  <a:srgbClr val="42AAC6"/>
                </a:solidFill>
                <a:latin typeface="Times New Roman"/>
                <a:ea typeface="Times New Roman"/>
                <a:cs typeface="Times New Roman"/>
                <a:sym typeface="Times New Roman"/>
              </a:defRPr>
            </a:pPr>
            <a:r>
              <a:rPr lang="en-US" b="1" dirty="0">
                <a:solidFill>
                  <a:srgbClr val="42AAC6"/>
                </a:solidFill>
                <a:latin typeface="Times New Roman"/>
                <a:cs typeface="Times New Roman"/>
              </a:rPr>
              <a:t>Problem Definition</a:t>
            </a:r>
          </a:p>
          <a:p>
            <a:pPr>
              <a:lnSpc>
                <a:spcPct val="81000"/>
              </a:lnSpc>
              <a:defRPr b="1">
                <a:solidFill>
                  <a:srgbClr val="42AAC6"/>
                </a:solidFill>
                <a:latin typeface="Times New Roman"/>
                <a:ea typeface="Times New Roman"/>
                <a:cs typeface="Times New Roman"/>
                <a:sym typeface="Times New Roman"/>
              </a:defRPr>
            </a:pPr>
            <a:endParaRPr dirty="0"/>
          </a:p>
          <a:p>
            <a:pPr>
              <a:lnSpc>
                <a:spcPct val="81000"/>
              </a:lnSpc>
              <a:defRPr b="1">
                <a:solidFill>
                  <a:srgbClr val="42AAC6"/>
                </a:solidFill>
                <a:latin typeface="Times New Roman"/>
                <a:ea typeface="Times New Roman"/>
                <a:cs typeface="Times New Roman"/>
                <a:sym typeface="Times New Roman"/>
              </a:defRPr>
            </a:pPr>
            <a:r>
              <a:rPr lang="en-US" b="1" dirty="0">
                <a:solidFill>
                  <a:srgbClr val="42AAC6"/>
                </a:solidFill>
                <a:latin typeface="Times New Roman"/>
                <a:cs typeface="Times New Roman"/>
              </a:rPr>
              <a:t>Interpretable Dropout Prediction</a:t>
            </a:r>
          </a:p>
          <a:p>
            <a:pPr>
              <a:lnSpc>
                <a:spcPct val="81000"/>
              </a:lnSpc>
              <a:defRPr>
                <a:solidFill>
                  <a:srgbClr val="42AAC6"/>
                </a:solidFill>
                <a:latin typeface="Times New Roman"/>
                <a:ea typeface="Times New Roman"/>
                <a:cs typeface="Times New Roman"/>
                <a:sym typeface="Times New Roman"/>
              </a:defRPr>
            </a:pPr>
            <a:endParaRPr dirty="0"/>
          </a:p>
          <a:p>
            <a:pPr>
              <a:lnSpc>
                <a:spcPct val="81000"/>
              </a:lnSpc>
              <a:defRPr b="1">
                <a:latin typeface="Times New Roman"/>
                <a:ea typeface="Times New Roman"/>
                <a:cs typeface="Times New Roman"/>
                <a:sym typeface="Times New Roman"/>
              </a:defRPr>
            </a:pPr>
            <a:r>
              <a:rPr b="1" dirty="0">
                <a:latin typeface="Times New Roman"/>
                <a:cs typeface="Times New Roman"/>
              </a:rPr>
              <a:t>Conclusion</a:t>
            </a:r>
          </a:p>
        </p:txBody>
      </p:sp>
      <p:sp>
        <p:nvSpPr>
          <p:cNvPr id="122"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Tree>
    <p:extLst>
      <p:ext uri="{BB962C8B-B14F-4D97-AF65-F5344CB8AC3E}">
        <p14:creationId xmlns:p14="http://schemas.microsoft.com/office/powerpoint/2010/main" val="183488229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533400" y="0"/>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Conclusion</a:t>
            </a:r>
            <a:endParaRPr dirty="0"/>
          </a:p>
        </p:txBody>
      </p:sp>
      <p:sp>
        <p:nvSpPr>
          <p:cNvPr id="127" name="直接连接符 4"/>
          <p:cNvSpPr/>
          <p:nvPr/>
        </p:nvSpPr>
        <p:spPr>
          <a:xfrm>
            <a:off x="533400" y="820053"/>
            <a:ext cx="10515600" cy="1"/>
          </a:xfrm>
          <a:prstGeom prst="line">
            <a:avLst/>
          </a:prstGeom>
          <a:ln w="73025">
            <a:solidFill>
              <a:srgbClr val="808080"/>
            </a:solidFill>
            <a:miter/>
          </a:ln>
        </p:spPr>
        <p:txBody>
          <a:bodyPr lIns="45719" rIns="45719"/>
          <a:lstStyle/>
          <a:p>
            <a:endParaRPr/>
          </a:p>
        </p:txBody>
      </p:sp>
      <p:sp>
        <p:nvSpPr>
          <p:cNvPr id="4" name="文本框 3">
            <a:extLst>
              <a:ext uri="{FF2B5EF4-FFF2-40B4-BE49-F238E27FC236}">
                <a16:creationId xmlns:a16="http://schemas.microsoft.com/office/drawing/2014/main" id="{B3894AB3-3F86-C445-A9C6-934BD716C78E}"/>
              </a:ext>
            </a:extLst>
          </p:cNvPr>
          <p:cNvSpPr txBox="1"/>
          <p:nvPr/>
        </p:nvSpPr>
        <p:spPr>
          <a:xfrm>
            <a:off x="533400" y="1318935"/>
            <a:ext cx="10515600" cy="3416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a:ln>
                  <a:noFill/>
                </a:ln>
                <a:solidFill>
                  <a:srgbClr val="000000"/>
                </a:solidFill>
                <a:effectLst/>
                <a:uFillTx/>
                <a:latin typeface="+mj-lt"/>
                <a:ea typeface="+mj-ea"/>
                <a:cs typeface="+mj-cs"/>
                <a:sym typeface="等线"/>
              </a:rPr>
              <a:t>本文回答了以下</a:t>
            </a:r>
            <a:r>
              <a:rPr kumimoji="0" lang="en-US" altLang="zh-CN" sz="1800" b="0" i="0" u="none" strike="noStrike" cap="none" spc="0" normalizeH="0" baseline="0">
                <a:ln>
                  <a:noFill/>
                </a:ln>
                <a:solidFill>
                  <a:srgbClr val="000000"/>
                </a:solidFill>
                <a:effectLst/>
                <a:uFillTx/>
                <a:latin typeface="+mj-lt"/>
                <a:ea typeface="+mj-ea"/>
                <a:cs typeface="+mj-cs"/>
                <a:sym typeface="等线"/>
              </a:rPr>
              <a:t>3</a:t>
            </a:r>
            <a:r>
              <a:rPr kumimoji="0" lang="zh-CN" altLang="en-US" sz="1800" b="0" i="0" u="none" strike="noStrike" cap="none" spc="0" normalizeH="0" baseline="0">
                <a:ln>
                  <a:noFill/>
                </a:ln>
                <a:solidFill>
                  <a:srgbClr val="000000"/>
                </a:solidFill>
                <a:effectLst/>
                <a:uFillTx/>
                <a:latin typeface="+mj-lt"/>
                <a:ea typeface="+mj-ea"/>
                <a:cs typeface="+mj-cs"/>
                <a:sym typeface="等线"/>
              </a:rPr>
              <a:t>个问题</a:t>
            </a:r>
            <a:r>
              <a:rPr kumimoji="0" lang="en-US" altLang="zh-CN" sz="1800" b="0" i="0" u="none" strike="noStrike" cap="none" spc="0" normalizeH="0" baseline="0">
                <a:ln>
                  <a:noFill/>
                </a:ln>
                <a:solidFill>
                  <a:srgbClr val="000000"/>
                </a:solidFill>
                <a:effectLst/>
                <a:uFillTx/>
                <a:latin typeface="+mj-lt"/>
                <a:ea typeface="+mj-ea"/>
                <a:cs typeface="+mj-cs"/>
                <a:sym typeface="等线"/>
              </a:rPr>
              <a:t>:</a:t>
            </a:r>
          </a:p>
          <a:p>
            <a:pPr marL="285750" marR="0" indent="-285750" algn="l" defTabSz="914400" rtl="0" fontAlgn="auto" latinLnBrk="0" hangingPunct="0">
              <a:lnSpc>
                <a:spcPct val="100000"/>
              </a:lnSpc>
              <a:spcBef>
                <a:spcPts val="0"/>
              </a:spcBef>
              <a:spcAft>
                <a:spcPts val="0"/>
              </a:spcAft>
              <a:buClrTx/>
              <a:buSzTx/>
              <a:buFont typeface="Wingdings" pitchFamily="2" charset="2"/>
              <a:buChar char="n"/>
              <a:tabLst/>
            </a:pPr>
            <a:r>
              <a:rPr kumimoji="0" lang="zh-CN" altLang="en-US" sz="1800" b="0" i="0" u="none" strike="noStrike" cap="none" spc="0" normalizeH="0" baseline="0">
                <a:ln>
                  <a:noFill/>
                </a:ln>
                <a:solidFill>
                  <a:srgbClr val="FF0000"/>
                </a:solidFill>
                <a:effectLst/>
                <a:uFillTx/>
                <a:latin typeface="+mj-lt"/>
                <a:ea typeface="+mj-ea"/>
                <a:cs typeface="+mj-cs"/>
                <a:sym typeface="等线"/>
              </a:rPr>
              <a:t>如何让</a:t>
            </a:r>
            <a:r>
              <a:rPr kumimoji="0" lang="en-US" altLang="zh-CN" sz="1800" b="0" i="0" u="none" strike="noStrike" cap="none" spc="0" normalizeH="0" baseline="0">
                <a:ln>
                  <a:noFill/>
                </a:ln>
                <a:solidFill>
                  <a:srgbClr val="FF0000"/>
                </a:solidFill>
                <a:effectLst/>
                <a:uFillTx/>
                <a:latin typeface="+mj-lt"/>
                <a:ea typeface="+mj-ea"/>
                <a:cs typeface="+mj-cs"/>
                <a:sym typeface="等线"/>
              </a:rPr>
              <a:t>MOOC Dropout</a:t>
            </a:r>
            <a:r>
              <a:rPr kumimoji="0" lang="zh-CN" altLang="en-US" sz="1800" b="0" i="0" u="none" strike="noStrike" cap="none" spc="0" normalizeH="0" baseline="0">
                <a:ln>
                  <a:noFill/>
                </a:ln>
                <a:solidFill>
                  <a:srgbClr val="FF0000"/>
                </a:solidFill>
                <a:effectLst/>
                <a:uFillTx/>
                <a:latin typeface="+mj-lt"/>
                <a:ea typeface="+mj-ea"/>
                <a:cs typeface="+mj-cs"/>
                <a:sym typeface="等线"/>
              </a:rPr>
              <a:t>预测模型具有可解释性？</a:t>
            </a:r>
            <a:endParaRPr kumimoji="0" lang="en-US" altLang="zh-CN" sz="1800" b="0" i="0" u="none" strike="noStrike" cap="none" spc="0" normalizeH="0" baseline="0">
              <a:ln>
                <a:noFill/>
              </a:ln>
              <a:solidFill>
                <a:srgbClr val="FF0000"/>
              </a:solidFill>
              <a:effectLst/>
              <a:uFillTx/>
              <a:latin typeface="+mj-lt"/>
              <a:ea typeface="+mj-ea"/>
              <a:cs typeface="+mj-cs"/>
              <a:sym typeface="等线"/>
            </a:endParaRPr>
          </a:p>
          <a:p>
            <a:pPr marL="396000" lvl="1" indent="0"/>
            <a:r>
              <a:rPr kumimoji="0" lang="zh-CN" altLang="en-US" b="0" i="0" u="none" strike="noStrike" cap="none" spc="0" normalizeH="0" baseline="0">
                <a:ln>
                  <a:noFill/>
                </a:ln>
                <a:solidFill>
                  <a:srgbClr val="000000"/>
                </a:solidFill>
                <a:effectLst/>
                <a:uFillTx/>
                <a:latin typeface="+mj-lt"/>
                <a:ea typeface="+mj-ea"/>
                <a:cs typeface="+mj-cs"/>
                <a:sym typeface="等线"/>
              </a:rPr>
              <a:t>要使</a:t>
            </a:r>
            <a:r>
              <a:rPr kumimoji="0" lang="en-US" altLang="zh-CN" b="0" i="0" u="none" strike="noStrike" cap="none" spc="0" normalizeH="0" baseline="0">
                <a:ln>
                  <a:noFill/>
                </a:ln>
                <a:solidFill>
                  <a:srgbClr val="000000"/>
                </a:solidFill>
                <a:effectLst/>
                <a:uFillTx/>
                <a:latin typeface="+mj-lt"/>
                <a:ea typeface="+mj-ea"/>
                <a:cs typeface="+mj-cs"/>
                <a:sym typeface="等线"/>
              </a:rPr>
              <a:t>MOOC</a:t>
            </a:r>
            <a:r>
              <a:rPr kumimoji="0" lang="zh-CN" altLang="en-US" b="0" i="0" u="none" strike="noStrike" cap="none" spc="0" normalizeH="0" baseline="0">
                <a:ln>
                  <a:noFill/>
                </a:ln>
                <a:solidFill>
                  <a:srgbClr val="000000"/>
                </a:solidFill>
                <a:effectLst/>
                <a:uFillTx/>
                <a:latin typeface="+mj-lt"/>
                <a:ea typeface="+mj-ea"/>
                <a:cs typeface="+mj-cs"/>
                <a:sym typeface="等线"/>
              </a:rPr>
              <a:t> </a:t>
            </a:r>
            <a:r>
              <a:rPr kumimoji="0" lang="en-US" altLang="zh-CN" b="0" i="0" u="none" strike="noStrike" cap="none" spc="0" normalizeH="0" baseline="0">
                <a:ln>
                  <a:noFill/>
                </a:ln>
                <a:solidFill>
                  <a:srgbClr val="000000"/>
                </a:solidFill>
                <a:effectLst/>
                <a:uFillTx/>
                <a:latin typeface="+mj-lt"/>
                <a:ea typeface="+mj-ea"/>
                <a:cs typeface="+mj-cs"/>
                <a:sym typeface="等线"/>
              </a:rPr>
              <a:t>Dropout</a:t>
            </a:r>
            <a:r>
              <a:rPr kumimoji="0" lang="zh-CN" altLang="en-US" b="0" i="0" u="none" strike="noStrike" cap="none" spc="0" normalizeH="0" baseline="0">
                <a:ln>
                  <a:noFill/>
                </a:ln>
                <a:solidFill>
                  <a:srgbClr val="000000"/>
                </a:solidFill>
                <a:effectLst/>
                <a:uFillTx/>
                <a:latin typeface="+mj-lt"/>
                <a:ea typeface="+mj-ea"/>
                <a:cs typeface="+mj-cs"/>
                <a:sym typeface="等线"/>
              </a:rPr>
              <a:t>预测模型具有可解释性，最重要的是使用可解释的特征。任何使特征变得不可解释的预处理都不能使用。</a:t>
            </a:r>
            <a:endParaRPr kumimoji="0" lang="en-US" altLang="zh-CN" b="0" i="0" u="none" strike="noStrike" cap="none" spc="0" normalizeH="0" baseline="0">
              <a:ln>
                <a:noFill/>
              </a:ln>
              <a:solidFill>
                <a:srgbClr val="000000"/>
              </a:solidFill>
              <a:effectLst/>
              <a:uFillTx/>
              <a:latin typeface="+mj-lt"/>
              <a:ea typeface="+mj-ea"/>
              <a:cs typeface="+mj-cs"/>
              <a:sym typeface="等线"/>
            </a:endParaRPr>
          </a:p>
          <a:p>
            <a:pPr marL="396000" lvl="1" indent="0"/>
            <a:endParaRPr lang="en-US" altLang="zh-CN"/>
          </a:p>
          <a:p>
            <a:pPr marL="285750" lvl="1" indent="-285750">
              <a:buFont typeface="Wingdings" pitchFamily="2" charset="2"/>
              <a:buChar char="n"/>
            </a:pPr>
            <a:r>
              <a:rPr lang="zh-CN" altLang="en-US">
                <a:solidFill>
                  <a:srgbClr val="FF0000"/>
                </a:solidFill>
              </a:rPr>
              <a:t>应该使用哪些机器学习模型</a:t>
            </a:r>
            <a:r>
              <a:rPr lang="en-US" altLang="zh-CN">
                <a:solidFill>
                  <a:srgbClr val="FF0000"/>
                </a:solidFill>
              </a:rPr>
              <a:t>?</a:t>
            </a:r>
          </a:p>
          <a:p>
            <a:pPr marL="396000" lvl="1" indent="0"/>
            <a:r>
              <a:rPr lang="zh-CN" altLang="en-US"/>
              <a:t>首先，直观上可解释的模型，例如决策树，效果不差于直观不可解释的模型。其次，使用诸如</a:t>
            </a:r>
            <a:r>
              <a:rPr lang="en-US" altLang="zh-CN"/>
              <a:t>LIME</a:t>
            </a:r>
            <a:r>
              <a:rPr lang="zh-CN" altLang="en-US"/>
              <a:t>等方法，可以解释那些直观不可解释的模型</a:t>
            </a:r>
            <a:endParaRPr lang="en-US" altLang="zh-CN"/>
          </a:p>
          <a:p>
            <a:pPr marL="396000" lvl="1" indent="0"/>
            <a:endParaRPr lang="en-US" altLang="zh-CN"/>
          </a:p>
          <a:p>
            <a:pPr marL="285750" lvl="1" indent="-285750">
              <a:buFont typeface="Wingdings" pitchFamily="2" charset="2"/>
              <a:buChar char="n"/>
            </a:pPr>
            <a:r>
              <a:rPr lang="zh-CN" altLang="en-US">
                <a:solidFill>
                  <a:srgbClr val="FF0000"/>
                </a:solidFill>
              </a:rPr>
              <a:t>本文提出的方法是否能应用于其他</a:t>
            </a:r>
            <a:r>
              <a:rPr lang="en-US" altLang="zh-CN">
                <a:solidFill>
                  <a:srgbClr val="FF0000"/>
                </a:solidFill>
              </a:rPr>
              <a:t>MOOC</a:t>
            </a:r>
            <a:r>
              <a:rPr lang="zh-CN" altLang="en-US">
                <a:solidFill>
                  <a:srgbClr val="FF0000"/>
                </a:solidFill>
              </a:rPr>
              <a:t>平台</a:t>
            </a:r>
            <a:r>
              <a:rPr lang="en-US" altLang="zh-CN">
                <a:solidFill>
                  <a:srgbClr val="FF0000"/>
                </a:solidFill>
              </a:rPr>
              <a:t>?</a:t>
            </a:r>
          </a:p>
          <a:p>
            <a:pPr marL="396000" lvl="1" indent="0"/>
            <a:r>
              <a:rPr lang="zh-CN" altLang="en-US"/>
              <a:t>本文使用的特征是从所有</a:t>
            </a:r>
            <a:r>
              <a:rPr lang="en-US" altLang="zh-CN"/>
              <a:t>MOOC</a:t>
            </a:r>
            <a:r>
              <a:rPr lang="zh-CN" altLang="en-US"/>
              <a:t>平台都有的点击流数据中获取的，因此可以扩展到其他</a:t>
            </a:r>
            <a:r>
              <a:rPr lang="en-US" altLang="zh-CN"/>
              <a:t>MOOC</a:t>
            </a:r>
            <a:r>
              <a:rPr lang="zh-CN" altLang="en-US"/>
              <a:t>平台上。</a:t>
            </a:r>
            <a:endParaRPr lang="en-US" altLang="zh-CN"/>
          </a:p>
        </p:txBody>
      </p:sp>
    </p:spTree>
    <p:extLst>
      <p:ext uri="{BB962C8B-B14F-4D97-AF65-F5344CB8AC3E}">
        <p14:creationId xmlns:p14="http://schemas.microsoft.com/office/powerpoint/2010/main" val="234457833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MOOC Dropout Prediction</a:t>
            </a:r>
            <a:endParaRPr dirty="0"/>
          </a:p>
        </p:txBody>
      </p:sp>
      <p:sp>
        <p:nvSpPr>
          <p:cNvPr id="127"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pic>
        <p:nvPicPr>
          <p:cNvPr id="3" name="图片 2">
            <a:extLst>
              <a:ext uri="{FF2B5EF4-FFF2-40B4-BE49-F238E27FC236}">
                <a16:creationId xmlns:a16="http://schemas.microsoft.com/office/drawing/2014/main" id="{709ED275-5803-654F-BC58-640E4CF294BA}"/>
              </a:ext>
            </a:extLst>
          </p:cNvPr>
          <p:cNvPicPr>
            <a:picLocks noChangeAspect="1"/>
          </p:cNvPicPr>
          <p:nvPr/>
        </p:nvPicPr>
        <p:blipFill>
          <a:blip r:embed="rId3"/>
          <a:stretch>
            <a:fillRect/>
          </a:stretch>
        </p:blipFill>
        <p:spPr>
          <a:xfrm>
            <a:off x="6096000" y="2009164"/>
            <a:ext cx="5257800" cy="2887554"/>
          </a:xfrm>
          <a:prstGeom prst="rect">
            <a:avLst/>
          </a:prstGeom>
        </p:spPr>
      </p:pic>
      <p:sp>
        <p:nvSpPr>
          <p:cNvPr id="4" name="矩形 3">
            <a:extLst>
              <a:ext uri="{FF2B5EF4-FFF2-40B4-BE49-F238E27FC236}">
                <a16:creationId xmlns:a16="http://schemas.microsoft.com/office/drawing/2014/main" id="{F196A05F-98A9-2440-8C01-F24B9EEC76FA}"/>
              </a:ext>
            </a:extLst>
          </p:cNvPr>
          <p:cNvSpPr/>
          <p:nvPr/>
        </p:nvSpPr>
        <p:spPr>
          <a:xfrm>
            <a:off x="6096000" y="5092723"/>
            <a:ext cx="5257800" cy="646331"/>
          </a:xfrm>
          <a:prstGeom prst="rect">
            <a:avLst/>
          </a:prstGeom>
        </p:spPr>
        <p:txBody>
          <a:bodyPr wrap="square">
            <a:spAutoFit/>
          </a:bodyPr>
          <a:lstStyle/>
          <a:p>
            <a:r>
              <a:rPr lang="en" altLang="zh-CN" b="1" dirty="0">
                <a:latin typeface="roboto"/>
              </a:rPr>
              <a:t>Student Persistence in </a:t>
            </a:r>
            <a:r>
              <a:rPr lang="en" altLang="zh-CN" b="1" i="1" dirty="0">
                <a:latin typeface="roboto"/>
              </a:rPr>
              <a:t>Bioelectricity, Fall 2012</a:t>
            </a:r>
            <a:r>
              <a:rPr lang="en" altLang="zh-CN" b="1" dirty="0">
                <a:latin typeface="roboto"/>
              </a:rPr>
              <a:t> (Duke University MOOC)</a:t>
            </a:r>
            <a:endParaRPr lang="zh-CN" altLang="en-US" dirty="0"/>
          </a:p>
        </p:txBody>
      </p:sp>
      <p:sp>
        <p:nvSpPr>
          <p:cNvPr id="5" name="文本框 4">
            <a:extLst>
              <a:ext uri="{FF2B5EF4-FFF2-40B4-BE49-F238E27FC236}">
                <a16:creationId xmlns:a16="http://schemas.microsoft.com/office/drawing/2014/main" id="{1250F69A-95AC-BD49-9F49-B57FAA02324F}"/>
              </a:ext>
            </a:extLst>
          </p:cNvPr>
          <p:cNvSpPr txBox="1"/>
          <p:nvPr/>
        </p:nvSpPr>
        <p:spPr>
          <a:xfrm>
            <a:off x="838200" y="2009164"/>
            <a:ext cx="4803228" cy="4247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j-lt"/>
                <a:ea typeface="+mj-ea"/>
                <a:cs typeface="+mj-cs"/>
                <a:sym typeface="等线"/>
              </a:rPr>
              <a:t>MOOC(Massive Online Open Course) </a:t>
            </a:r>
            <a:r>
              <a:rPr kumimoji="0" lang="zh-CN" altLang="en-US" sz="1800" b="0" i="0" u="none" strike="noStrike" cap="none" spc="0" normalizeH="0" baseline="0" dirty="0">
                <a:ln>
                  <a:noFill/>
                </a:ln>
                <a:solidFill>
                  <a:srgbClr val="000000"/>
                </a:solidFill>
                <a:effectLst/>
                <a:uFillTx/>
                <a:latin typeface="+mj-lt"/>
                <a:ea typeface="+mj-ea"/>
                <a:cs typeface="+mj-cs"/>
                <a:sym typeface="等线"/>
              </a:rPr>
              <a:t>面临的一个重要问题是学生高流失率问题</a:t>
            </a:r>
            <a:r>
              <a:rPr lang="zh-CN" altLang="en-US" dirty="0"/>
              <a:t>。多数</a:t>
            </a:r>
            <a:r>
              <a:rPr lang="en-US" altLang="zh-CN" dirty="0"/>
              <a:t>MOOC </a:t>
            </a:r>
            <a:r>
              <a:rPr lang="zh-CN" altLang="en-US" dirty="0"/>
              <a:t>课程的流失率高达</a:t>
            </a:r>
            <a:r>
              <a:rPr lang="en-US" altLang="zh-CN" dirty="0"/>
              <a:t>80%</a:t>
            </a:r>
            <a:r>
              <a:rPr lang="zh-CN" altLang="en-US" dirty="0"/>
              <a:t>以上。如右图所示，在</a:t>
            </a:r>
            <a:r>
              <a:rPr lang="en-US" altLang="zh-CN" dirty="0"/>
              <a:t>Duke University </a:t>
            </a:r>
            <a:r>
              <a:rPr lang="zh-CN" altLang="en-US" dirty="0"/>
              <a:t>开设的</a:t>
            </a:r>
            <a:r>
              <a:rPr lang="en-US" altLang="zh-CN" dirty="0"/>
              <a:t>Bioelectricity </a:t>
            </a:r>
            <a:r>
              <a:rPr lang="zh-CN" altLang="en-US" dirty="0"/>
              <a:t>课程中，最后得到证书的学生数仅占注册学生数的</a:t>
            </a:r>
            <a:r>
              <a:rPr lang="en-US" altLang="zh-CN" dirty="0"/>
              <a:t>2.4%</a:t>
            </a:r>
            <a:r>
              <a:rPr lang="zh-CN" altLang="en-US" dirty="0"/>
              <a:t>左右</a:t>
            </a:r>
            <a:r>
              <a:rPr lang="en-US" altLang="zh-CN" dirty="0"/>
              <a:t>,</a:t>
            </a:r>
            <a:r>
              <a:rPr lang="zh-CN" altLang="en-US" dirty="0"/>
              <a:t> 并且参加期末考试的学生数也仅占看过视频学生数的</a:t>
            </a:r>
            <a:r>
              <a:rPr lang="en-US" altLang="zh-CN" dirty="0"/>
              <a:t>4.4%</a:t>
            </a:r>
            <a:r>
              <a:rPr lang="zh-CN" altLang="en-US" dirty="0"/>
              <a:t>左右。因此很多研究试图预测学生是否能够坚持完成课程</a:t>
            </a:r>
            <a:r>
              <a:rPr lang="en-US" altLang="zh-CN" dirty="0"/>
              <a:t>(</a:t>
            </a:r>
            <a:r>
              <a:rPr lang="zh-CN" altLang="en-US" dirty="0"/>
              <a:t>是否</a:t>
            </a:r>
            <a:r>
              <a:rPr lang="en-US" altLang="zh-CN" dirty="0"/>
              <a:t>Dropout)</a:t>
            </a:r>
            <a:r>
              <a:rPr lang="zh-CN" altLang="en-US" dirty="0"/>
              <a:t>，从而优化</a:t>
            </a:r>
            <a:r>
              <a:rPr lang="en-US" altLang="zh-CN" dirty="0"/>
              <a:t>MOOC</a:t>
            </a:r>
            <a:r>
              <a:rPr lang="zh-CN" altLang="en-US" dirty="0"/>
              <a:t>课程和网站的结构，提高资源的使用效率。</a:t>
            </a: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altLang="zh-CN" dirty="0"/>
              <a:t>Interpretable Dropout prediction</a:t>
            </a:r>
            <a:endParaRPr dirty="0"/>
          </a:p>
        </p:txBody>
      </p:sp>
      <p:sp>
        <p:nvSpPr>
          <p:cNvPr id="127"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
        <p:nvSpPr>
          <p:cNvPr id="5" name="文本框 4">
            <a:extLst>
              <a:ext uri="{FF2B5EF4-FFF2-40B4-BE49-F238E27FC236}">
                <a16:creationId xmlns:a16="http://schemas.microsoft.com/office/drawing/2014/main" id="{1250F69A-95AC-BD49-9F49-B57FAA02324F}"/>
              </a:ext>
            </a:extLst>
          </p:cNvPr>
          <p:cNvSpPr txBox="1"/>
          <p:nvPr/>
        </p:nvSpPr>
        <p:spPr>
          <a:xfrm>
            <a:off x="838200" y="1394693"/>
            <a:ext cx="10515600" cy="2169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大多数的研究都关注于优化</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lang="zh-CN" altLang="en-US" dirty="0"/>
              <a:t>预测准确率</a:t>
            </a:r>
            <a:r>
              <a:rPr kumimoji="0" lang="zh-CN" altLang="en-US" sz="1800" b="0" i="0" u="none" strike="noStrike" cap="none" spc="0" normalizeH="0" baseline="0" dirty="0">
                <a:ln>
                  <a:noFill/>
                </a:ln>
                <a:solidFill>
                  <a:srgbClr val="000000"/>
                </a:solidFill>
                <a:effectLst/>
                <a:uFillTx/>
                <a:latin typeface="+mj-lt"/>
                <a:ea typeface="+mj-ea"/>
                <a:cs typeface="+mj-cs"/>
                <a:sym typeface="等线"/>
              </a:rPr>
              <a:t>，但很少的研究关注</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预测器的可解释性。对于很多应用场景，相比于“哪些学生可能不能完成课程</a:t>
            </a:r>
            <a:r>
              <a:rPr kumimoji="0" lang="en-US" altLang="zh-CN" sz="1800" b="0" i="0" u="none" strike="noStrike" cap="none" spc="0" normalizeH="0" baseline="0" dirty="0">
                <a:ln>
                  <a:noFill/>
                </a:ln>
                <a:solidFill>
                  <a:srgbClr val="000000"/>
                </a:solidFill>
                <a:effectLst/>
                <a:uFillTx/>
                <a:latin typeface="+mj-lt"/>
                <a:ea typeface="+mj-ea"/>
                <a:cs typeface="+mj-cs"/>
                <a:sym typeface="等线"/>
              </a:rPr>
              <a: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“为什么学生没能完成课程”更加令人关注。</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0" marR="0" indent="0" algn="l" defTabSz="914400" rtl="0" fontAlgn="auto" latinLnBrk="0" hangingPunct="0">
              <a:lnSpc>
                <a:spcPct val="150000"/>
              </a:lnSpc>
              <a:spcBef>
                <a:spcPts val="0"/>
              </a:spcBef>
              <a:spcAft>
                <a:spcPts val="0"/>
              </a:spcAft>
              <a:buClrTx/>
              <a:buSzTx/>
              <a:buFontTx/>
              <a:buNone/>
              <a:tabLst/>
            </a:pP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因此本文提出可解释的</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预测模型，不仅能得到学生</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的</a:t>
            </a:r>
            <a:r>
              <a:rPr lang="zh-CN" altLang="en-US" dirty="0"/>
              <a:t>可能概率，还可以分析哪些因素影响学生是否完成课程。</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p:txBody>
      </p:sp>
      <p:pic>
        <p:nvPicPr>
          <p:cNvPr id="2" name="图片 1">
            <a:extLst>
              <a:ext uri="{FF2B5EF4-FFF2-40B4-BE49-F238E27FC236}">
                <a16:creationId xmlns:a16="http://schemas.microsoft.com/office/drawing/2014/main" id="{A665B908-3285-2542-B4F8-5D767E695610}"/>
              </a:ext>
            </a:extLst>
          </p:cNvPr>
          <p:cNvPicPr>
            <a:picLocks noChangeAspect="1"/>
          </p:cNvPicPr>
          <p:nvPr/>
        </p:nvPicPr>
        <p:blipFill>
          <a:blip r:embed="rId3"/>
          <a:stretch>
            <a:fillRect/>
          </a:stretch>
        </p:blipFill>
        <p:spPr>
          <a:xfrm>
            <a:off x="6164026" y="3102852"/>
            <a:ext cx="5189774" cy="3631324"/>
          </a:xfrm>
          <a:prstGeom prst="rect">
            <a:avLst/>
          </a:prstGeom>
        </p:spPr>
      </p:pic>
      <p:sp>
        <p:nvSpPr>
          <p:cNvPr id="8" name="文本框 7">
            <a:extLst>
              <a:ext uri="{FF2B5EF4-FFF2-40B4-BE49-F238E27FC236}">
                <a16:creationId xmlns:a16="http://schemas.microsoft.com/office/drawing/2014/main" id="{1C92C1F9-84C7-854F-B323-974D9FE4AA2E}"/>
              </a:ext>
            </a:extLst>
          </p:cNvPr>
          <p:cNvSpPr txBox="1"/>
          <p:nvPr/>
        </p:nvSpPr>
        <p:spPr>
          <a:xfrm>
            <a:off x="798641" y="4116225"/>
            <a:ext cx="5404945" cy="1754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右图是一个案例，该案例是连续两周预测一个学生</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的概率，预测模型不仅仅给出了</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的概率，而且还给出了影响预测结果的特征及其重要程度，因此具有可解释性。</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p:txBody>
      </p:sp>
    </p:spTree>
    <p:extLst>
      <p:ext uri="{BB962C8B-B14F-4D97-AF65-F5344CB8AC3E}">
        <p14:creationId xmlns:p14="http://schemas.microsoft.com/office/powerpoint/2010/main" val="239421223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altLang="zh-CN" dirty="0"/>
              <a:t>Interpretable Dropout Prediction</a:t>
            </a:r>
            <a:endParaRPr dirty="0"/>
          </a:p>
        </p:txBody>
      </p:sp>
      <p:sp>
        <p:nvSpPr>
          <p:cNvPr id="127"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
        <p:nvSpPr>
          <p:cNvPr id="3" name="文本框 2">
            <a:extLst>
              <a:ext uri="{FF2B5EF4-FFF2-40B4-BE49-F238E27FC236}">
                <a16:creationId xmlns:a16="http://schemas.microsoft.com/office/drawing/2014/main" id="{F7D51E07-09C9-9C4F-819A-F0247EBE2D10}"/>
              </a:ext>
            </a:extLst>
          </p:cNvPr>
          <p:cNvSpPr txBox="1"/>
          <p:nvPr/>
        </p:nvSpPr>
        <p:spPr>
          <a:xfrm>
            <a:off x="691055" y="1723423"/>
            <a:ext cx="5257800" cy="38318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影响</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的因素可能和时间有关系，一般需要每周训练一个预测模型。利用可解释的</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预测模型，可以观察不同时间段</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影响因素的变化情况。例如，</a:t>
            </a:r>
            <a:r>
              <a:rPr lang="zh-CN" altLang="en-US" dirty="0"/>
              <a:t>右图是一个预测</a:t>
            </a:r>
            <a:r>
              <a:rPr lang="en-US" altLang="zh-CN" dirty="0"/>
              <a:t>Dropout</a:t>
            </a:r>
            <a:r>
              <a:rPr lang="zh-CN" altLang="en-US" dirty="0"/>
              <a:t>的线性模型，线性模型各个特征的系数对应该特征的重要程度，从图中可以发现，视频的播放次数</a:t>
            </a:r>
            <a:r>
              <a:rPr lang="en-US" altLang="zh-CN" dirty="0"/>
              <a:t>(</a:t>
            </a:r>
            <a:r>
              <a:rPr lang="en-US" altLang="zh-CN" dirty="0" err="1"/>
              <a:t>num_plays</a:t>
            </a:r>
            <a:r>
              <a:rPr lang="en-US" altLang="zh-CN" dirty="0"/>
              <a:t>)</a:t>
            </a:r>
            <a:r>
              <a:rPr lang="zh-CN" altLang="en-US" dirty="0"/>
              <a:t>与学生完成课程的正相关程度随着时间推移越来越高。而视频回看比例</a:t>
            </a:r>
            <a:r>
              <a:rPr lang="en-US" altLang="zh-CN" dirty="0"/>
              <a:t>(</a:t>
            </a:r>
            <a:r>
              <a:rPr lang="en-US" altLang="zh-CN" dirty="0" err="1"/>
              <a:t>perc_rewatch</a:t>
            </a:r>
            <a:r>
              <a:rPr lang="en-US" altLang="zh-CN" dirty="0"/>
              <a:t>)</a:t>
            </a:r>
            <a:r>
              <a:rPr lang="zh-CN" altLang="en-US" dirty="0"/>
              <a:t>与学生</a:t>
            </a:r>
            <a:r>
              <a:rPr lang="en-US" altLang="zh-CN" dirty="0"/>
              <a:t>Dropout</a:t>
            </a:r>
            <a:r>
              <a:rPr lang="zh-CN" altLang="en-US" dirty="0"/>
              <a:t>的正相关程度越来越高。</a:t>
            </a: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pic>
        <p:nvPicPr>
          <p:cNvPr id="4" name="图片 3">
            <a:extLst>
              <a:ext uri="{FF2B5EF4-FFF2-40B4-BE49-F238E27FC236}">
                <a16:creationId xmlns:a16="http://schemas.microsoft.com/office/drawing/2014/main" id="{3C80C566-4A79-FA4B-ADEB-2118D60FF764}"/>
              </a:ext>
            </a:extLst>
          </p:cNvPr>
          <p:cNvPicPr>
            <a:picLocks noChangeAspect="1"/>
          </p:cNvPicPr>
          <p:nvPr/>
        </p:nvPicPr>
        <p:blipFill>
          <a:blip r:embed="rId3"/>
          <a:stretch>
            <a:fillRect/>
          </a:stretch>
        </p:blipFill>
        <p:spPr>
          <a:xfrm>
            <a:off x="6038623" y="1814748"/>
            <a:ext cx="5883522" cy="3228503"/>
          </a:xfrm>
          <a:prstGeom prst="rect">
            <a:avLst/>
          </a:prstGeom>
        </p:spPr>
      </p:pic>
      <p:sp>
        <p:nvSpPr>
          <p:cNvPr id="6" name="矩形 5">
            <a:extLst>
              <a:ext uri="{FF2B5EF4-FFF2-40B4-BE49-F238E27FC236}">
                <a16:creationId xmlns:a16="http://schemas.microsoft.com/office/drawing/2014/main" id="{B521ADE1-2E46-A242-8F3D-7F9104ADCCD4}"/>
              </a:ext>
            </a:extLst>
          </p:cNvPr>
          <p:cNvSpPr/>
          <p:nvPr/>
        </p:nvSpPr>
        <p:spPr>
          <a:xfrm>
            <a:off x="7741931" y="5278640"/>
            <a:ext cx="3039615" cy="369332"/>
          </a:xfrm>
          <a:prstGeom prst="rect">
            <a:avLst/>
          </a:prstGeom>
        </p:spPr>
        <p:txBody>
          <a:bodyPr wrap="none">
            <a:spAutoFit/>
          </a:bodyPr>
          <a:lstStyle/>
          <a:p>
            <a:r>
              <a:rPr lang="zh-CN" altLang="en-US" b="1" dirty="0"/>
              <a:t>Interpreting Linear Models.</a:t>
            </a:r>
          </a:p>
        </p:txBody>
      </p:sp>
    </p:spTree>
    <p:extLst>
      <p:ext uri="{BB962C8B-B14F-4D97-AF65-F5344CB8AC3E}">
        <p14:creationId xmlns:p14="http://schemas.microsoft.com/office/powerpoint/2010/main" val="235614269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t>Outline</a:t>
            </a:r>
          </a:p>
        </p:txBody>
      </p:sp>
      <p:sp>
        <p:nvSpPr>
          <p:cNvPr id="121" name="内容占位符 2"/>
          <p:cNvSpPr txBox="1">
            <a:spLocks noGrp="1"/>
          </p:cNvSpPr>
          <p:nvPr>
            <p:ph type="body" idx="1"/>
          </p:nvPr>
        </p:nvSpPr>
        <p:spPr>
          <a:prstGeom prst="rect">
            <a:avLst/>
          </a:prstGeom>
        </p:spPr>
        <p:txBody>
          <a:bodyPr/>
          <a:lstStyle/>
          <a:p>
            <a:pPr>
              <a:lnSpc>
                <a:spcPct val="81000"/>
              </a:lnSpc>
              <a:defRPr b="1">
                <a:solidFill>
                  <a:srgbClr val="42AAC6"/>
                </a:solidFill>
                <a:latin typeface="Times New Roman"/>
                <a:ea typeface="Times New Roman"/>
                <a:cs typeface="Times New Roman"/>
                <a:sym typeface="Times New Roman"/>
              </a:defRPr>
            </a:pPr>
            <a:r>
              <a:rPr lang="en-US" b="1" dirty="0">
                <a:solidFill>
                  <a:srgbClr val="42AAC6"/>
                </a:solidFill>
                <a:latin typeface="Times New Roman"/>
                <a:cs typeface="Times New Roman"/>
              </a:rPr>
              <a:t>Background</a:t>
            </a:r>
            <a:endParaRPr b="1" dirty="0">
              <a:solidFill>
                <a:srgbClr val="42AAC6"/>
              </a:solidFill>
              <a:latin typeface="Times New Roman"/>
              <a:cs typeface="Times New Roman"/>
            </a:endParaRPr>
          </a:p>
          <a:p>
            <a:pPr marL="0" indent="0">
              <a:lnSpc>
                <a:spcPct val="81000"/>
              </a:lnSpc>
              <a:buNone/>
              <a:defRPr>
                <a:latin typeface="Times New Roman"/>
                <a:ea typeface="Times New Roman"/>
                <a:cs typeface="Times New Roman"/>
                <a:sym typeface="Times New Roman"/>
              </a:defRPr>
            </a:pPr>
            <a:endParaRPr dirty="0"/>
          </a:p>
          <a:p>
            <a:pPr>
              <a:lnSpc>
                <a:spcPct val="81000"/>
              </a:lnSpc>
              <a:defRPr b="1">
                <a:latin typeface="Times New Roman"/>
                <a:ea typeface="Times New Roman"/>
                <a:cs typeface="Times New Roman"/>
                <a:sym typeface="Times New Roman"/>
              </a:defRPr>
            </a:pPr>
            <a:r>
              <a:rPr lang="en-US" b="1" dirty="0">
                <a:latin typeface="Times New Roman"/>
                <a:cs typeface="Times New Roman"/>
              </a:rPr>
              <a:t>Problem Definition</a:t>
            </a:r>
          </a:p>
          <a:p>
            <a:pPr>
              <a:lnSpc>
                <a:spcPct val="81000"/>
              </a:lnSpc>
              <a:defRPr b="1">
                <a:solidFill>
                  <a:srgbClr val="42AAC6"/>
                </a:solidFill>
                <a:latin typeface="Times New Roman"/>
                <a:ea typeface="Times New Roman"/>
                <a:cs typeface="Times New Roman"/>
                <a:sym typeface="Times New Roman"/>
              </a:defRPr>
            </a:pPr>
            <a:endParaRPr dirty="0"/>
          </a:p>
          <a:p>
            <a:pPr>
              <a:lnSpc>
                <a:spcPct val="81000"/>
              </a:lnSpc>
              <a:defRPr b="1">
                <a:solidFill>
                  <a:srgbClr val="42AAC6"/>
                </a:solidFill>
                <a:latin typeface="Times New Roman"/>
                <a:ea typeface="Times New Roman"/>
                <a:cs typeface="Times New Roman"/>
                <a:sym typeface="Times New Roman"/>
              </a:defRPr>
            </a:pPr>
            <a:r>
              <a:rPr lang="en-US" dirty="0"/>
              <a:t>Interpretable Dropout Prediction</a:t>
            </a:r>
          </a:p>
          <a:p>
            <a:pPr>
              <a:lnSpc>
                <a:spcPct val="81000"/>
              </a:lnSpc>
              <a:defRPr>
                <a:solidFill>
                  <a:srgbClr val="42AAC6"/>
                </a:solidFill>
                <a:latin typeface="Times New Roman"/>
                <a:ea typeface="Times New Roman"/>
                <a:cs typeface="Times New Roman"/>
                <a:sym typeface="Times New Roman"/>
              </a:defRPr>
            </a:pPr>
            <a:endParaRPr dirty="0"/>
          </a:p>
          <a:p>
            <a:pPr>
              <a:lnSpc>
                <a:spcPct val="81000"/>
              </a:lnSpc>
              <a:defRPr b="1">
                <a:solidFill>
                  <a:srgbClr val="42AAC6"/>
                </a:solidFill>
                <a:latin typeface="Times New Roman"/>
                <a:ea typeface="Times New Roman"/>
                <a:cs typeface="Times New Roman"/>
                <a:sym typeface="Times New Roman"/>
              </a:defRPr>
            </a:pPr>
            <a:r>
              <a:rPr dirty="0"/>
              <a:t>Conclusion</a:t>
            </a:r>
          </a:p>
        </p:txBody>
      </p:sp>
      <p:sp>
        <p:nvSpPr>
          <p:cNvPr id="122"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Tree>
    <p:extLst>
      <p:ext uri="{BB962C8B-B14F-4D97-AF65-F5344CB8AC3E}">
        <p14:creationId xmlns:p14="http://schemas.microsoft.com/office/powerpoint/2010/main" val="80093570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altLang="zh-CN" dirty="0"/>
              <a:t>Dropout Definition</a:t>
            </a:r>
            <a:endParaRPr dirty="0"/>
          </a:p>
        </p:txBody>
      </p:sp>
      <p:sp>
        <p:nvSpPr>
          <p:cNvPr id="127"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
        <p:nvSpPr>
          <p:cNvPr id="2" name="文本框 1">
            <a:extLst>
              <a:ext uri="{FF2B5EF4-FFF2-40B4-BE49-F238E27FC236}">
                <a16:creationId xmlns:a16="http://schemas.microsoft.com/office/drawing/2014/main" id="{A5D6239F-724B-2641-BAD3-C4622D74A474}"/>
              </a:ext>
            </a:extLst>
          </p:cNvPr>
          <p:cNvSpPr txBox="1"/>
          <p:nvPr/>
        </p:nvSpPr>
        <p:spPr>
          <a:xfrm>
            <a:off x="838200" y="1559169"/>
            <a:ext cx="10515600" cy="4247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lang="zh-CN" altLang="en-US" dirty="0"/>
              <a:t>学生是否</a:t>
            </a:r>
            <a:r>
              <a:rPr lang="en-US" altLang="zh-CN" dirty="0"/>
              <a:t>Dropout</a:t>
            </a:r>
            <a:r>
              <a:rPr lang="zh-CN" altLang="en-US" dirty="0"/>
              <a:t>一般可以取决于两个方面：</a:t>
            </a:r>
            <a:endParaRPr lang="en-US" altLang="zh-CN" dirty="0"/>
          </a:p>
          <a:p>
            <a:pPr marL="285750" marR="0" indent="-285750" algn="l" defTabSz="914400" rtl="0" fontAlgn="auto" latinLnBrk="0" hangingPunct="0">
              <a:lnSpc>
                <a:spcPct val="150000"/>
              </a:lnSpc>
              <a:spcBef>
                <a:spcPts val="0"/>
              </a:spcBef>
              <a:spcAft>
                <a:spcPts val="0"/>
              </a:spcAft>
              <a:buClrTx/>
              <a:buSzTx/>
              <a:buFont typeface="Wingdings" pitchFamily="2" charset="2"/>
              <a:buChar char="l"/>
              <a:tabLst/>
            </a:pPr>
            <a:r>
              <a:rPr lang="zh-CN" altLang="en-US" dirty="0"/>
              <a:t>学生的参与情况</a:t>
            </a:r>
            <a:endParaRPr lang="en-US" altLang="zh-CN" dirty="0"/>
          </a:p>
          <a:p>
            <a:pPr marL="285750" marR="0" indent="-285750" algn="l" defTabSz="914400" rtl="0" fontAlgn="auto" latinLnBrk="0" hangingPunct="0">
              <a:lnSpc>
                <a:spcPct val="150000"/>
              </a:lnSpc>
              <a:spcBef>
                <a:spcPts val="0"/>
              </a:spcBef>
              <a:spcAft>
                <a:spcPts val="0"/>
              </a:spcAft>
              <a:buClrTx/>
              <a:buSzTx/>
              <a:buFont typeface="Wingdings" pitchFamily="2" charset="2"/>
              <a:buChar char="l"/>
              <a:tabLst/>
            </a:pPr>
            <a:r>
              <a:rPr lang="zh-CN" altLang="en-US" dirty="0"/>
              <a:t>学生完成课程目标的情况</a:t>
            </a:r>
            <a:r>
              <a:rPr lang="en-US" altLang="zh-CN" dirty="0"/>
              <a:t>(</a:t>
            </a:r>
            <a:r>
              <a:rPr lang="zh-CN" altLang="en-US" dirty="0"/>
              <a:t>测验</a:t>
            </a:r>
            <a:r>
              <a:rPr lang="en-US" altLang="zh-CN" dirty="0"/>
              <a:t>)</a:t>
            </a:r>
          </a:p>
          <a:p>
            <a:pPr marR="0" algn="l" defTabSz="914400" rtl="0" fontAlgn="auto" latinLnBrk="0" hangingPunct="0">
              <a:lnSpc>
                <a:spcPct val="150000"/>
              </a:lnSpc>
              <a:spcBef>
                <a:spcPts val="0"/>
              </a:spcBef>
              <a:spcAft>
                <a:spcPts val="0"/>
              </a:spcAft>
              <a:buClrTx/>
              <a:buSzTx/>
              <a:tabLst/>
            </a:pPr>
            <a:endParaRPr lang="en-US" altLang="zh-CN" dirty="0"/>
          </a:p>
          <a:p>
            <a:pPr marR="0" algn="l" defTabSz="914400" rtl="0" fontAlgn="auto" latinLnBrk="0" hangingPunct="0">
              <a:lnSpc>
                <a:spcPct val="150000"/>
              </a:lnSpc>
              <a:spcBef>
                <a:spcPts val="0"/>
              </a:spcBef>
              <a:spcAft>
                <a:spcPts val="0"/>
              </a:spcAft>
              <a:buClrTx/>
              <a:buSzTx/>
              <a:tabLst/>
            </a:pPr>
            <a:r>
              <a:rPr lang="zh-CN" altLang="en-US" dirty="0"/>
              <a:t>因此本文对于</a:t>
            </a:r>
            <a:r>
              <a:rPr lang="en-US" altLang="zh-CN" dirty="0"/>
              <a:t>Dropout</a:t>
            </a:r>
            <a:r>
              <a:rPr lang="zh-CN" altLang="en-US" dirty="0"/>
              <a:t>的定义为：</a:t>
            </a:r>
            <a:endParaRPr lang="en-US" altLang="zh-CN" dirty="0"/>
          </a:p>
          <a:p>
            <a:pPr marL="0" marR="0" indent="0" algn="l" defTabSz="914400" rtl="0" fontAlgn="auto" latinLnBrk="0" hangingPunct="0">
              <a:lnSpc>
                <a:spcPct val="150000"/>
              </a:lnSpc>
              <a:spcBef>
                <a:spcPts val="0"/>
              </a:spcBef>
              <a:spcAft>
                <a:spcPts val="0"/>
              </a:spcAft>
              <a:buClrTx/>
              <a:buSzTx/>
              <a:buFontTx/>
              <a:buNone/>
              <a:tabLst/>
            </a:pPr>
            <a:r>
              <a:rPr lang="zh-CN" altLang="en-US" dirty="0"/>
              <a:t>如果一个学生从时间</a:t>
            </a:r>
            <a:r>
              <a:rPr lang="en-US" altLang="zh-CN" dirty="0"/>
              <a:t>t</a:t>
            </a:r>
            <a:r>
              <a:rPr lang="zh-CN" altLang="en-US" dirty="0"/>
              <a:t>开始到课程结束，再也没有和该课程有过交互，且没有完成最终的测验模块，则认为该学生在时间</a:t>
            </a:r>
            <a:r>
              <a:rPr lang="en-US" altLang="zh-CN" dirty="0"/>
              <a:t>t Dropout</a:t>
            </a:r>
          </a:p>
          <a:p>
            <a:pPr marL="0" marR="0" indent="0" algn="l" defTabSz="914400" rtl="0" fontAlgn="auto" latinLnBrk="0" hangingPunct="0">
              <a:lnSpc>
                <a:spcPct val="150000"/>
              </a:lnSpc>
              <a:spcBef>
                <a:spcPts val="0"/>
              </a:spcBef>
              <a:spcAft>
                <a:spcPts val="0"/>
              </a:spcAft>
              <a:buClrTx/>
              <a:buSzTx/>
              <a:buFontTx/>
              <a:buNone/>
              <a:tabLst/>
            </a:pP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marL="0" marR="0" indent="0" algn="l" defTabSz="914400" rtl="0" fontAlgn="auto" latinLnBrk="0" hangingPunct="0">
              <a:lnSpc>
                <a:spcPct val="15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j-lt"/>
                <a:ea typeface="+mj-ea"/>
                <a:cs typeface="+mj-cs"/>
                <a:sym typeface="等线"/>
              </a:rPr>
              <a:t>有些</a:t>
            </a:r>
            <a:r>
              <a:rPr kumimoji="0" lang="en-US" altLang="zh-CN" sz="1800" b="0" i="0" u="none" strike="noStrike" cap="none" spc="0" normalizeH="0" baseline="0" dirty="0">
                <a:ln>
                  <a:noFill/>
                </a:ln>
                <a:solidFill>
                  <a:srgbClr val="000000"/>
                </a:solidFill>
                <a:effectLst/>
                <a:uFillTx/>
                <a:latin typeface="+mj-lt"/>
                <a:ea typeface="+mj-ea"/>
                <a:cs typeface="+mj-cs"/>
                <a:sym typeface="等线"/>
              </a:rPr>
              <a:t>MOOC</a:t>
            </a:r>
            <a:r>
              <a:rPr kumimoji="0" lang="zh-CN" altLang="en-US" sz="1800" b="0" i="0" u="none" strike="noStrike" cap="none" spc="0" normalizeH="0" baseline="0" dirty="0">
                <a:ln>
                  <a:noFill/>
                </a:ln>
                <a:solidFill>
                  <a:srgbClr val="000000"/>
                </a:solidFill>
                <a:effectLst/>
                <a:uFillTx/>
                <a:latin typeface="+mj-lt"/>
                <a:ea typeface="+mj-ea"/>
                <a:cs typeface="+mj-cs"/>
                <a:sym typeface="等线"/>
              </a:rPr>
              <a:t>课程不含最终测验模块，而是每周有一个小测验，对于这种情况，判断是否</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仅仅取决于学生的参与情况</a:t>
            </a:r>
          </a:p>
        </p:txBody>
      </p:sp>
    </p:spTree>
    <p:extLst>
      <p:ext uri="{BB962C8B-B14F-4D97-AF65-F5344CB8AC3E}">
        <p14:creationId xmlns:p14="http://schemas.microsoft.com/office/powerpoint/2010/main" val="102407804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365125"/>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Data Description</a:t>
            </a:r>
            <a:endParaRPr dirty="0"/>
          </a:p>
        </p:txBody>
      </p:sp>
      <p:sp>
        <p:nvSpPr>
          <p:cNvPr id="127" name="直接连接符 4"/>
          <p:cNvSpPr/>
          <p:nvPr/>
        </p:nvSpPr>
        <p:spPr>
          <a:xfrm>
            <a:off x="838200" y="1302761"/>
            <a:ext cx="10515600" cy="1"/>
          </a:xfrm>
          <a:prstGeom prst="line">
            <a:avLst/>
          </a:prstGeom>
          <a:ln w="73025">
            <a:solidFill>
              <a:srgbClr val="808080"/>
            </a:solidFill>
            <a:miter/>
          </a:ln>
        </p:spPr>
        <p:txBody>
          <a:bodyPr lIns="45719" rIns="45719"/>
          <a:lstStyle/>
          <a:p>
            <a:endParaRPr/>
          </a:p>
        </p:txBody>
      </p:sp>
      <p:sp>
        <p:nvSpPr>
          <p:cNvPr id="2" name="文本框 1">
            <a:extLst>
              <a:ext uri="{FF2B5EF4-FFF2-40B4-BE49-F238E27FC236}">
                <a16:creationId xmlns:a16="http://schemas.microsoft.com/office/drawing/2014/main" id="{EB555DCF-70BF-AE46-AEF1-8BE39FBB1231}"/>
              </a:ext>
            </a:extLst>
          </p:cNvPr>
          <p:cNvSpPr txBox="1"/>
          <p:nvPr/>
        </p:nvSpPr>
        <p:spPr>
          <a:xfrm>
            <a:off x="838200" y="1594338"/>
            <a:ext cx="10515600" cy="2585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nSpc>
                <a:spcPct val="150000"/>
              </a:lnSpc>
            </a:pPr>
            <a:r>
              <a:rPr lang="zh-CN" altLang="en-US" dirty="0"/>
              <a:t>本文使用</a:t>
            </a:r>
            <a:r>
              <a:rPr lang="fr-FR" altLang="zh-CN" dirty="0" err="1"/>
              <a:t>edX</a:t>
            </a:r>
            <a:r>
              <a:rPr lang="zh-CN" altLang="fr-FR" dirty="0"/>
              <a:t>在线</a:t>
            </a:r>
            <a:r>
              <a:rPr lang="zh-CN" altLang="en-US" dirty="0"/>
              <a:t>教育平台中，</a:t>
            </a:r>
            <a:r>
              <a:rPr lang="fr-FR" altLang="zh-CN" dirty="0"/>
              <a:t> </a:t>
            </a:r>
            <a:r>
              <a:rPr lang="fr-FR" altLang="zh-CN" dirty="0" err="1"/>
              <a:t>University</a:t>
            </a:r>
            <a:r>
              <a:rPr lang="fr-FR" altLang="zh-CN" dirty="0"/>
              <a:t> of Notre </a:t>
            </a:r>
            <a:r>
              <a:rPr lang="fr-FR" altLang="zh-CN" dirty="0" err="1"/>
              <a:t>Damed</a:t>
            </a:r>
            <a:r>
              <a:rPr lang="zh-CN" altLang="fr-FR" dirty="0"/>
              <a:t>开设</a:t>
            </a:r>
            <a:r>
              <a:rPr lang="zh-CN" altLang="en-US" dirty="0"/>
              <a:t>的一门统计学入门课程作为数据集。该课程开设时长</a:t>
            </a:r>
            <a:r>
              <a:rPr lang="en-US" altLang="zh-CN" dirty="0"/>
              <a:t>64</a:t>
            </a:r>
            <a:r>
              <a:rPr lang="zh-CN" altLang="en-US" dirty="0"/>
              <a:t>天，包含</a:t>
            </a:r>
            <a:r>
              <a:rPr lang="en-US" altLang="zh-CN" dirty="0"/>
              <a:t>8</a:t>
            </a:r>
            <a:r>
              <a:rPr lang="zh-CN" altLang="en-US" dirty="0"/>
              <a:t>个模块。学生只能在设定的时间段内访问该课程。</a:t>
            </a:r>
            <a:endParaRPr lang="en-US" altLang="zh-CN" dirty="0"/>
          </a:p>
          <a:p>
            <a:pPr>
              <a:lnSpc>
                <a:spcPct val="150000"/>
              </a:lnSpc>
            </a:pP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a:p>
            <a:pPr>
              <a:lnSpc>
                <a:spcPct val="150000"/>
              </a:lnSpc>
            </a:pPr>
            <a:endParaRPr lang="en-US" altLang="zh-CN" dirty="0"/>
          </a:p>
          <a:p>
            <a:pPr>
              <a:lnSpc>
                <a:spcPct val="150000"/>
              </a:lnSpc>
            </a:pPr>
            <a:r>
              <a:rPr kumimoji="0" lang="zh-CN" altLang="en-US" sz="1800" b="0" i="0" u="none" strike="noStrike" cap="none" spc="0" normalizeH="0" baseline="0" dirty="0">
                <a:ln>
                  <a:noFill/>
                </a:ln>
                <a:solidFill>
                  <a:srgbClr val="000000"/>
                </a:solidFill>
                <a:effectLst/>
                <a:uFillTx/>
                <a:latin typeface="+mj-lt"/>
                <a:ea typeface="+mj-ea"/>
                <a:cs typeface="+mj-cs"/>
                <a:sym typeface="等线"/>
              </a:rPr>
              <a:t>为了使预测模型在不同的</a:t>
            </a:r>
            <a:r>
              <a:rPr kumimoji="0" lang="en-US" altLang="zh-CN" sz="1800" b="0" i="0" u="none" strike="noStrike" cap="none" spc="0" normalizeH="0" baseline="0" dirty="0">
                <a:ln>
                  <a:noFill/>
                </a:ln>
                <a:solidFill>
                  <a:srgbClr val="000000"/>
                </a:solidFill>
                <a:effectLst/>
                <a:uFillTx/>
                <a:latin typeface="+mj-lt"/>
                <a:ea typeface="+mj-ea"/>
                <a:cs typeface="+mj-cs"/>
                <a:sym typeface="等线"/>
              </a:rPr>
              <a:t>MOOC</a:t>
            </a:r>
            <a:r>
              <a:rPr lang="zh-CN" altLang="en-US" dirty="0"/>
              <a:t>平台上都有效，从最常见的点击流数据中挖掘有用的信息。具体来说，使用用户与课程视频的交互信息以及用户的设备信息，来预测其是否有可能</a:t>
            </a:r>
            <a:r>
              <a:rPr lang="en-US" altLang="zh-CN" dirty="0"/>
              <a:t>Dropout</a:t>
            </a:r>
            <a:endParaRPr kumimoji="0" lang="en-US" altLang="zh-CN" sz="1800" b="0" i="0" u="none" strike="noStrike" cap="none" spc="0" normalizeH="0" baseline="0" dirty="0">
              <a:ln>
                <a:noFill/>
              </a:ln>
              <a:solidFill>
                <a:srgbClr val="000000"/>
              </a:solidFill>
              <a:effectLst/>
              <a:uFillTx/>
              <a:latin typeface="+mj-lt"/>
              <a:ea typeface="+mj-ea"/>
              <a:cs typeface="+mj-cs"/>
              <a:sym typeface="等线"/>
            </a:endParaRPr>
          </a:p>
        </p:txBody>
      </p:sp>
      <p:pic>
        <p:nvPicPr>
          <p:cNvPr id="3" name="图片 2">
            <a:extLst>
              <a:ext uri="{FF2B5EF4-FFF2-40B4-BE49-F238E27FC236}">
                <a16:creationId xmlns:a16="http://schemas.microsoft.com/office/drawing/2014/main" id="{F0A4FF1F-6246-6141-98D0-76AF1719A405}"/>
              </a:ext>
            </a:extLst>
          </p:cNvPr>
          <p:cNvPicPr>
            <a:picLocks noChangeAspect="1"/>
          </p:cNvPicPr>
          <p:nvPr/>
        </p:nvPicPr>
        <p:blipFill>
          <a:blip r:embed="rId3"/>
          <a:stretch>
            <a:fillRect/>
          </a:stretch>
        </p:blipFill>
        <p:spPr>
          <a:xfrm>
            <a:off x="3283194" y="4582555"/>
            <a:ext cx="5625611" cy="1910320"/>
          </a:xfrm>
          <a:prstGeom prst="rect">
            <a:avLst/>
          </a:prstGeom>
        </p:spPr>
      </p:pic>
    </p:spTree>
    <p:extLst>
      <p:ext uri="{BB962C8B-B14F-4D97-AF65-F5344CB8AC3E}">
        <p14:creationId xmlns:p14="http://schemas.microsoft.com/office/powerpoint/2010/main" val="249926759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1"/>
          <p:cNvSpPr txBox="1">
            <a:spLocks noGrp="1"/>
          </p:cNvSpPr>
          <p:nvPr>
            <p:ph type="title"/>
          </p:nvPr>
        </p:nvSpPr>
        <p:spPr>
          <a:xfrm>
            <a:off x="838200" y="145119"/>
            <a:ext cx="10515600" cy="1029568"/>
          </a:xfrm>
          <a:prstGeom prst="rect">
            <a:avLst/>
          </a:prstGeom>
        </p:spPr>
        <p:txBody>
          <a:bodyPr/>
          <a:lstStyle>
            <a:lvl1pPr>
              <a:defRPr sz="4000" b="1">
                <a:solidFill>
                  <a:srgbClr val="2B4D89"/>
                </a:solidFill>
                <a:latin typeface="Times New Roman"/>
                <a:ea typeface="Times New Roman"/>
                <a:cs typeface="Times New Roman"/>
                <a:sym typeface="Times New Roman"/>
              </a:defRPr>
            </a:lvl1pPr>
          </a:lstStyle>
          <a:p>
            <a:r>
              <a:rPr lang="en-US" dirty="0"/>
              <a:t>Data Description</a:t>
            </a:r>
            <a:endParaRPr dirty="0"/>
          </a:p>
        </p:txBody>
      </p:sp>
      <p:sp>
        <p:nvSpPr>
          <p:cNvPr id="127" name="直接连接符 4"/>
          <p:cNvSpPr/>
          <p:nvPr/>
        </p:nvSpPr>
        <p:spPr>
          <a:xfrm>
            <a:off x="838200" y="963916"/>
            <a:ext cx="10515600" cy="1"/>
          </a:xfrm>
          <a:prstGeom prst="line">
            <a:avLst/>
          </a:prstGeom>
          <a:ln w="73025">
            <a:solidFill>
              <a:srgbClr val="808080"/>
            </a:solidFill>
            <a:miter/>
          </a:ln>
        </p:spPr>
        <p:txBody>
          <a:bodyPr lIns="45719" rIns="45719"/>
          <a:lstStyle/>
          <a:p>
            <a:endParaRPr/>
          </a:p>
        </p:txBody>
      </p:sp>
      <p:pic>
        <p:nvPicPr>
          <p:cNvPr id="5" name="图片 4">
            <a:extLst>
              <a:ext uri="{FF2B5EF4-FFF2-40B4-BE49-F238E27FC236}">
                <a16:creationId xmlns:a16="http://schemas.microsoft.com/office/drawing/2014/main" id="{B3E7CDD0-86F5-1A47-BC83-27C9404E2B00}"/>
              </a:ext>
            </a:extLst>
          </p:cNvPr>
          <p:cNvPicPr>
            <a:picLocks noChangeAspect="1"/>
          </p:cNvPicPr>
          <p:nvPr/>
        </p:nvPicPr>
        <p:blipFill>
          <a:blip r:embed="rId3"/>
          <a:stretch>
            <a:fillRect/>
          </a:stretch>
        </p:blipFill>
        <p:spPr>
          <a:xfrm>
            <a:off x="6753471" y="1169101"/>
            <a:ext cx="4165600" cy="2311400"/>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7FFA97FD-7882-7D40-96A6-CE60B45839E4}"/>
                  </a:ext>
                </a:extLst>
              </p:cNvPr>
              <p:cNvSpPr txBox="1"/>
              <p:nvPr/>
            </p:nvSpPr>
            <p:spPr>
              <a:xfrm>
                <a:off x="1177192" y="1514270"/>
                <a:ext cx="4343400" cy="1452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lang="zh-CN" altLang="en-US" dirty="0"/>
                  <a:t>任务的目标是预测第</a:t>
                </a:r>
                <a:r>
                  <a:rPr lang="en-US" altLang="zh-CN" dirty="0" err="1"/>
                  <a:t>i</a:t>
                </a:r>
                <a:r>
                  <a:rPr lang="zh-CN" altLang="en-US" dirty="0"/>
                  <a:t>周仍在活跃的用户</a:t>
                </a:r>
                <a:r>
                  <a:rPr lang="en-US" altLang="zh-CN" dirty="0"/>
                  <a:t>(</a:t>
                </a:r>
                <a14:m>
                  <m:oMath xmlns:m="http://schemas.openxmlformats.org/officeDocument/2006/math">
                    <m:sSubSup>
                      <m:sSubSupPr>
                        <m:ctrlPr>
                          <a:rPr lang="en-US" altLang="zh-CN" i="1" smtClean="0">
                            <a:latin typeface="Cambria Math" panose="02040503050406030204" pitchFamily="18" charset="0"/>
                          </a:rPr>
                        </m:ctrlPr>
                      </m:sSubSupPr>
                      <m:e>
                        <m:r>
                          <a:rPr lang="en-US" altLang="zh-CN" b="0" i="1" smtClean="0">
                            <a:latin typeface="Cambria Math" panose="02040503050406030204" pitchFamily="18" charset="0"/>
                          </a:rPr>
                          <m:t>𝑆</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m:t>
                        </m:r>
                        <m:r>
                          <a:rPr lang="en-US" altLang="zh-CN" b="0" i="1" smtClean="0">
                            <a:latin typeface="Cambria Math" panose="02040503050406030204" pitchFamily="18" charset="0"/>
                          </a:rPr>
                          <m:t>𝑖</m:t>
                        </m:r>
                        <m:r>
                          <a:rPr lang="en-US" altLang="zh-CN" b="0" i="1" smtClean="0">
                            <a:latin typeface="Cambria Math" panose="02040503050406030204" pitchFamily="18" charset="0"/>
                          </a:rPr>
                          <m:t>−1,</m:t>
                        </m:r>
                        <m:r>
                          <a:rPr lang="en-US" altLang="zh-CN" b="0" i="1" smtClean="0">
                            <a:latin typeface="Cambria Math" panose="02040503050406030204" pitchFamily="18" charset="0"/>
                          </a:rPr>
                          <m:t>𝑖</m:t>
                        </m:r>
                        <m:r>
                          <a:rPr lang="en-US" altLang="zh-CN" b="0" i="1" smtClean="0">
                            <a:latin typeface="Cambria Math" panose="02040503050406030204" pitchFamily="18" charset="0"/>
                          </a:rPr>
                          <m:t>)</m:t>
                        </m:r>
                      </m:sup>
                    </m:sSubSup>
                  </m:oMath>
                </a14:m>
                <a:r>
                  <a:rPr kumimoji="0" lang="en-US" altLang="zh-CN" sz="1800" b="0" i="0" u="none" strike="noStrike" cap="none" spc="0" normalizeH="0" baseline="0" dirty="0">
                    <a:ln>
                      <a:noFill/>
                    </a:ln>
                    <a:solidFill>
                      <a:srgbClr val="000000"/>
                    </a:solidFill>
                    <a:effectLst/>
                    <a:uFillTx/>
                    <a:latin typeface="+mj-lt"/>
                    <a:ea typeface="+mj-ea"/>
                    <a:cs typeface="+mj-cs"/>
                    <a:sym typeface="等线"/>
                  </a:rPr>
                  <a:t>)</a:t>
                </a:r>
                <a:r>
                  <a:rPr lang="en-US" altLang="zh-CN" dirty="0"/>
                  <a:t>Dropout</a:t>
                </a:r>
                <a:r>
                  <a:rPr lang="zh-CN" altLang="en-US" dirty="0"/>
                  <a:t>的概率。为此，每一周都要利用上一周数据</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𝑋</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Sub>
                  </m:oMath>
                </a14:m>
                <a:r>
                  <a:rPr kumimoji="0" lang="zh-CN" altLang="en-US" sz="1800" b="0" i="0" u="none" strike="noStrike" cap="none" spc="0" normalizeH="0" baseline="0" dirty="0">
                    <a:ln>
                      <a:noFill/>
                    </a:ln>
                    <a:solidFill>
                      <a:srgbClr val="000000"/>
                    </a:solidFill>
                    <a:effectLst/>
                    <a:uFillTx/>
                    <a:latin typeface="+mj-lt"/>
                    <a:ea typeface="+mj-ea"/>
                    <a:cs typeface="+mj-cs"/>
                    <a:sym typeface="等线"/>
                  </a:rPr>
                  <a:t>训练新的分类器。</a:t>
                </a:r>
              </a:p>
            </p:txBody>
          </p:sp>
        </mc:Choice>
        <mc:Fallback xmlns="">
          <p:sp>
            <p:nvSpPr>
              <p:cNvPr id="6" name="文本框 5">
                <a:extLst>
                  <a:ext uri="{FF2B5EF4-FFF2-40B4-BE49-F238E27FC236}">
                    <a16:creationId xmlns:a16="http://schemas.microsoft.com/office/drawing/2014/main" id="{7FFA97FD-7882-7D40-96A6-CE60B45839E4}"/>
                  </a:ext>
                </a:extLst>
              </p:cNvPr>
              <p:cNvSpPr txBox="1">
                <a:spLocks noRot="1" noChangeAspect="1" noMove="1" noResize="1" noEditPoints="1" noAdjustHandles="1" noChangeArrowheads="1" noChangeShapeType="1" noTextEdit="1"/>
              </p:cNvSpPr>
              <p:nvPr/>
            </p:nvSpPr>
            <p:spPr>
              <a:xfrm>
                <a:off x="1177192" y="1514270"/>
                <a:ext cx="4343400" cy="1452255"/>
              </a:xfrm>
              <a:prstGeom prst="rect">
                <a:avLst/>
              </a:prstGeom>
              <a:blipFill>
                <a:blip r:embed="rId4"/>
                <a:stretch>
                  <a:fillRect l="-2332" b="-2586"/>
                </a:stretch>
              </a:blipFill>
              <a:ln w="12700" cap="flat">
                <a:noFill/>
                <a:miter lim="400000"/>
              </a:ln>
              <a:effectLst/>
            </p:spPr>
            <p:txBody>
              <a:bodyPr/>
              <a:lstStyle/>
              <a:p>
                <a:r>
                  <a:rPr lang="zh-CN" altLang="en-US">
                    <a:noFill/>
                  </a:rPr>
                  <a:t> </a:t>
                </a:r>
              </a:p>
            </p:txBody>
          </p:sp>
        </mc:Fallback>
      </mc:AlternateContent>
      <p:sp>
        <p:nvSpPr>
          <p:cNvPr id="10" name="文本框 9">
            <a:extLst>
              <a:ext uri="{FF2B5EF4-FFF2-40B4-BE49-F238E27FC236}">
                <a16:creationId xmlns:a16="http://schemas.microsoft.com/office/drawing/2014/main" id="{99D383CC-9930-9B4B-85C1-22E382540DEC}"/>
              </a:ext>
            </a:extLst>
          </p:cNvPr>
          <p:cNvSpPr txBox="1"/>
          <p:nvPr/>
        </p:nvSpPr>
        <p:spPr>
          <a:xfrm>
            <a:off x="1177192" y="3480501"/>
            <a:ext cx="4343400" cy="2585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j-lt"/>
                <a:ea typeface="+mj-ea"/>
                <a:cs typeface="+mj-cs"/>
                <a:sym typeface="等线"/>
              </a:rPr>
              <a:t>MOOC</a:t>
            </a:r>
            <a:r>
              <a:rPr kumimoji="0" lang="zh-CN" altLang="en-US" sz="1800" b="0" i="0" u="none" strike="noStrike" cap="none" spc="0" normalizeH="0" baseline="0" dirty="0">
                <a:ln>
                  <a:noFill/>
                </a:ln>
                <a:solidFill>
                  <a:srgbClr val="000000"/>
                </a:solidFill>
                <a:effectLst/>
                <a:uFillTx/>
                <a:latin typeface="+mj-lt"/>
                <a:ea typeface="+mj-ea"/>
                <a:cs typeface="+mj-cs"/>
                <a:sym typeface="等线"/>
              </a:rPr>
              <a:t>课程的</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kumimoji="0" lang="zh-CN" altLang="en-US" sz="1800" b="0" i="0" u="none" strike="noStrike" cap="none" spc="0" normalizeH="0" baseline="0" dirty="0">
                <a:ln>
                  <a:noFill/>
                </a:ln>
                <a:solidFill>
                  <a:srgbClr val="000000"/>
                </a:solidFill>
                <a:effectLst/>
                <a:uFillTx/>
                <a:latin typeface="+mj-lt"/>
                <a:ea typeface="+mj-ea"/>
                <a:cs typeface="+mj-cs"/>
                <a:sym typeface="等线"/>
              </a:rPr>
              <a:t>概率很高，完成任务的学生只占少数，每一周都有学生</a:t>
            </a:r>
            <a:r>
              <a:rPr kumimoji="0" lang="en-US" altLang="zh-CN" sz="1800" b="0" i="0" u="none" strike="noStrike" cap="none" spc="0" normalizeH="0" baseline="0" dirty="0">
                <a:ln>
                  <a:noFill/>
                </a:ln>
                <a:solidFill>
                  <a:srgbClr val="000000"/>
                </a:solidFill>
                <a:effectLst/>
                <a:uFillTx/>
                <a:latin typeface="+mj-lt"/>
                <a:ea typeface="+mj-ea"/>
                <a:cs typeface="+mj-cs"/>
                <a:sym typeface="等线"/>
              </a:rPr>
              <a:t>Dropout</a:t>
            </a:r>
            <a:r>
              <a:rPr lang="zh-CN" altLang="en-US" dirty="0"/>
              <a:t>。因此，如右图所示，训练集中完成课程学生的比例不断降低。而从测试集这一比例的变化来看，坚持得越久的学生越倾向于完成课程。</a:t>
            </a:r>
            <a:endParaRPr kumimoji="0" lang="zh-CN" altLang="en-US" sz="1800" b="0" i="0" u="none" strike="noStrike" cap="none" spc="0" normalizeH="0" baseline="0" dirty="0">
              <a:ln>
                <a:noFill/>
              </a:ln>
              <a:solidFill>
                <a:srgbClr val="000000"/>
              </a:solidFill>
              <a:effectLst/>
              <a:uFillTx/>
              <a:latin typeface="+mj-lt"/>
              <a:ea typeface="+mj-ea"/>
              <a:cs typeface="+mj-cs"/>
              <a:sym typeface="等线"/>
            </a:endParaRPr>
          </a:p>
        </p:txBody>
      </p:sp>
      <p:pic>
        <p:nvPicPr>
          <p:cNvPr id="7" name="图片 6">
            <a:extLst>
              <a:ext uri="{FF2B5EF4-FFF2-40B4-BE49-F238E27FC236}">
                <a16:creationId xmlns:a16="http://schemas.microsoft.com/office/drawing/2014/main" id="{1A461604-BBF2-794F-AD66-DD1CA054DF74}"/>
              </a:ext>
            </a:extLst>
          </p:cNvPr>
          <p:cNvPicPr>
            <a:picLocks noChangeAspect="1"/>
          </p:cNvPicPr>
          <p:nvPr/>
        </p:nvPicPr>
        <p:blipFill>
          <a:blip r:embed="rId5"/>
          <a:stretch>
            <a:fillRect/>
          </a:stretch>
        </p:blipFill>
        <p:spPr>
          <a:xfrm>
            <a:off x="6336703" y="3480501"/>
            <a:ext cx="4999136" cy="2903664"/>
          </a:xfrm>
          <a:prstGeom prst="rect">
            <a:avLst/>
          </a:prstGeom>
        </p:spPr>
      </p:pic>
      <p:sp>
        <p:nvSpPr>
          <p:cNvPr id="8" name="矩形 7">
            <a:extLst>
              <a:ext uri="{FF2B5EF4-FFF2-40B4-BE49-F238E27FC236}">
                <a16:creationId xmlns:a16="http://schemas.microsoft.com/office/drawing/2014/main" id="{76A82541-07F9-B84C-8CD2-61B1D8C0E96C}"/>
              </a:ext>
            </a:extLst>
          </p:cNvPr>
          <p:cNvSpPr/>
          <p:nvPr/>
        </p:nvSpPr>
        <p:spPr>
          <a:xfrm>
            <a:off x="8071611" y="6384165"/>
            <a:ext cx="2209259" cy="369332"/>
          </a:xfrm>
          <a:prstGeom prst="rect">
            <a:avLst/>
          </a:prstGeom>
        </p:spPr>
        <p:txBody>
          <a:bodyPr wrap="none">
            <a:spAutoFit/>
          </a:bodyPr>
          <a:lstStyle/>
          <a:p>
            <a:r>
              <a:rPr lang="zh-CN" altLang="en-US" b="1" dirty="0"/>
              <a:t>Percent completers</a:t>
            </a:r>
          </a:p>
        </p:txBody>
      </p:sp>
    </p:spTree>
    <p:extLst>
      <p:ext uri="{BB962C8B-B14F-4D97-AF65-F5344CB8AC3E}">
        <p14:creationId xmlns:p14="http://schemas.microsoft.com/office/powerpoint/2010/main" val="4064312525"/>
      </p:ext>
    </p:extLst>
  </p:cSld>
  <p:clrMapOvr>
    <a:masterClrMapping/>
  </p:clrMapOvr>
  <p:transition spd="med"/>
</p:sld>
</file>

<file path=ppt/theme/theme1.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等线"/>
        <a:ea typeface="等线"/>
        <a:cs typeface="等线"/>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等线"/>
        <a:ea typeface="等线"/>
        <a:cs typeface="等线"/>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4784</TotalTime>
  <Words>2335</Words>
  <Application>Microsoft Macintosh PowerPoint</Application>
  <PresentationFormat>宽屏</PresentationFormat>
  <Paragraphs>150</Paragraphs>
  <Slides>25</Slides>
  <Notes>25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等线</vt:lpstr>
      <vt:lpstr>等线 Light</vt:lpstr>
      <vt:lpstr>roboto</vt:lpstr>
      <vt:lpstr>Arial</vt:lpstr>
      <vt:lpstr>Cambria Math</vt:lpstr>
      <vt:lpstr>Times New Roman</vt:lpstr>
      <vt:lpstr>Wingdings</vt:lpstr>
      <vt:lpstr>Office 主题​​</vt:lpstr>
      <vt:lpstr>MOOC Dropout Prediction: Lessons Learned from Making Pipelines Interpretable</vt:lpstr>
      <vt:lpstr>Outline</vt:lpstr>
      <vt:lpstr>MOOC Dropout Prediction</vt:lpstr>
      <vt:lpstr>Interpretable Dropout prediction</vt:lpstr>
      <vt:lpstr>Interpretable Dropout Prediction</vt:lpstr>
      <vt:lpstr>Outline</vt:lpstr>
      <vt:lpstr>Dropout Definition</vt:lpstr>
      <vt:lpstr>Data Description</vt:lpstr>
      <vt:lpstr>Data Description</vt:lpstr>
      <vt:lpstr>Outline</vt:lpstr>
      <vt:lpstr>Direction of Making Pipeline Interpretable</vt:lpstr>
      <vt:lpstr>Interpretable Features</vt:lpstr>
      <vt:lpstr>Interpretable Models</vt:lpstr>
      <vt:lpstr>Effect of Resampling</vt:lpstr>
      <vt:lpstr>Decision Tree</vt:lpstr>
      <vt:lpstr>Decision Tree</vt:lpstr>
      <vt:lpstr>Decision Tree</vt:lpstr>
      <vt:lpstr>Decision Tree</vt:lpstr>
      <vt:lpstr>Decision Tree</vt:lpstr>
      <vt:lpstr>Partially Interpretable</vt:lpstr>
      <vt:lpstr>Partially Interpretable</vt:lpstr>
      <vt:lpstr>Interpreting the uninterpretable.</vt:lpstr>
      <vt:lpstr>Interpreting the uninterpretable.</vt:lpstr>
      <vt:lpstr>Outline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MOOC Dropout Prediction: Lessons Learned from Making Pipelines Interpretable</dc:title>
  <cp:lastModifiedBy>Microsoft Office User</cp:lastModifiedBy>
  <cp:revision>193</cp:revision>
  <cp:lastPrinted>2019-03-19T16:19:26Z</cp:lastPrinted>
  <dcterms:modified xsi:type="dcterms:W3CDTF">2019-03-22T06:17:05Z</dcterms:modified>
</cp:coreProperties>
</file>